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4"/>
  </p:notesMasterIdLst>
  <p:sldIdLst>
    <p:sldId id="256" r:id="rId2"/>
    <p:sldId id="257" r:id="rId3"/>
    <p:sldId id="258" r:id="rId4"/>
    <p:sldId id="259" r:id="rId5"/>
    <p:sldId id="261" r:id="rId6"/>
    <p:sldId id="262" r:id="rId7"/>
    <p:sldId id="264" r:id="rId8"/>
    <p:sldId id="265" r:id="rId9"/>
    <p:sldId id="275" r:id="rId10"/>
    <p:sldId id="266" r:id="rId11"/>
    <p:sldId id="260" r:id="rId12"/>
    <p:sldId id="267" r:id="rId13"/>
    <p:sldId id="274" r:id="rId14"/>
    <p:sldId id="268" r:id="rId15"/>
    <p:sldId id="269" r:id="rId16"/>
    <p:sldId id="273" r:id="rId17"/>
    <p:sldId id="270" r:id="rId18"/>
    <p:sldId id="272" r:id="rId19"/>
    <p:sldId id="271" r:id="rId20"/>
    <p:sldId id="276" r:id="rId21"/>
    <p:sldId id="277" r:id="rId22"/>
    <p:sldId id="27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70" autoAdjust="0"/>
  </p:normalViewPr>
  <p:slideViewPr>
    <p:cSldViewPr snapToGrid="0" snapToObjects="1">
      <p:cViewPr varScale="1">
        <p:scale>
          <a:sx n="93" d="100"/>
          <a:sy n="93" d="100"/>
        </p:scale>
        <p:origin x="-1768" y="-104"/>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BA15676-515E-AF46-85DE-E8426CEF45DD}" type="datetimeFigureOut">
              <a:rPr lang="en-US" smtClean="0"/>
              <a:t>11/6/12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6F27A-ECC2-994F-9B29-DD8B8F05FA03}" type="slidenum">
              <a:rPr lang="en-US" smtClean="0"/>
              <a:t>‹#›</a:t>
            </a:fld>
            <a:endParaRPr lang="en-US"/>
          </a:p>
        </p:txBody>
      </p:sp>
    </p:spTree>
    <p:extLst>
      <p:ext uri="{BB962C8B-B14F-4D97-AF65-F5344CB8AC3E}">
        <p14:creationId xmlns:p14="http://schemas.microsoft.com/office/powerpoint/2010/main" val="3573825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2</a:t>
            </a:fld>
            <a:endParaRPr lang="en-US"/>
          </a:p>
        </p:txBody>
      </p:sp>
    </p:spTree>
    <p:extLst>
      <p:ext uri="{BB962C8B-B14F-4D97-AF65-F5344CB8AC3E}">
        <p14:creationId xmlns:p14="http://schemas.microsoft.com/office/powerpoint/2010/main" val="31840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2A6F27A-ECC2-994F-9B29-DD8B8F05FA03}" type="slidenum">
              <a:rPr lang="en-US" smtClean="0"/>
              <a:t>5</a:t>
            </a:fld>
            <a:endParaRPr lang="en-US"/>
          </a:p>
        </p:txBody>
      </p:sp>
    </p:spTree>
    <p:extLst>
      <p:ext uri="{BB962C8B-B14F-4D97-AF65-F5344CB8AC3E}">
        <p14:creationId xmlns:p14="http://schemas.microsoft.com/office/powerpoint/2010/main" val="68446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32 weeks gestation, the frequency</a:t>
            </a:r>
            <a:r>
              <a:rPr lang="en-US" baseline="0" dirty="0" smtClean="0"/>
              <a:t> of fetal movements tends to plateau, and the mother may notice a change in the type of fetal movement</a:t>
            </a:r>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6</a:t>
            </a:fld>
            <a:endParaRPr lang="en-US"/>
          </a:p>
        </p:txBody>
      </p:sp>
    </p:spTree>
    <p:extLst>
      <p:ext uri="{BB962C8B-B14F-4D97-AF65-F5344CB8AC3E}">
        <p14:creationId xmlns:p14="http://schemas.microsoft.com/office/powerpoint/2010/main" val="155903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fld id="{52A6F27A-ECC2-994F-9B29-DD8B8F05FA03}" type="slidenum">
              <a:rPr lang="en-US" smtClean="0"/>
              <a:t>7</a:t>
            </a:fld>
            <a:endParaRPr lang="en-US"/>
          </a:p>
        </p:txBody>
      </p:sp>
    </p:spTree>
    <p:extLst>
      <p:ext uri="{BB962C8B-B14F-4D97-AF65-F5344CB8AC3E}">
        <p14:creationId xmlns:p14="http://schemas.microsoft.com/office/powerpoint/2010/main" val="111734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8</a:t>
            </a:fld>
            <a:endParaRPr lang="en-US"/>
          </a:p>
        </p:txBody>
      </p:sp>
    </p:spTree>
    <p:extLst>
      <p:ext uri="{BB962C8B-B14F-4D97-AF65-F5344CB8AC3E}">
        <p14:creationId xmlns:p14="http://schemas.microsoft.com/office/powerpoint/2010/main" val="68712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10</a:t>
            </a:fld>
            <a:endParaRPr lang="en-US"/>
          </a:p>
        </p:txBody>
      </p:sp>
    </p:spTree>
    <p:extLst>
      <p:ext uri="{BB962C8B-B14F-4D97-AF65-F5344CB8AC3E}">
        <p14:creationId xmlns:p14="http://schemas.microsoft.com/office/powerpoint/2010/main" val="313197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11</a:t>
            </a:fld>
            <a:endParaRPr lang="en-US"/>
          </a:p>
        </p:txBody>
      </p:sp>
    </p:spTree>
    <p:extLst>
      <p:ext uri="{BB962C8B-B14F-4D97-AF65-F5344CB8AC3E}">
        <p14:creationId xmlns:p14="http://schemas.microsoft.com/office/powerpoint/2010/main" val="334833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16</a:t>
            </a:fld>
            <a:endParaRPr lang="en-US"/>
          </a:p>
        </p:txBody>
      </p:sp>
    </p:spTree>
    <p:extLst>
      <p:ext uri="{BB962C8B-B14F-4D97-AF65-F5344CB8AC3E}">
        <p14:creationId xmlns:p14="http://schemas.microsoft.com/office/powerpoint/2010/main" val="110784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2A6F27A-ECC2-994F-9B29-DD8B8F05FA03}" type="slidenum">
              <a:rPr lang="en-US" smtClean="0"/>
              <a:t>17</a:t>
            </a:fld>
            <a:endParaRPr lang="en-US"/>
          </a:p>
        </p:txBody>
      </p:sp>
    </p:spTree>
    <p:extLst>
      <p:ext uri="{BB962C8B-B14F-4D97-AF65-F5344CB8AC3E}">
        <p14:creationId xmlns:p14="http://schemas.microsoft.com/office/powerpoint/2010/main" val="285724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11/6/12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11/6/12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11/6/12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11/6/12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11/6/12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fantmortalitynetwork.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pus.com" TargetMode="External"/><Relationship Id="rId3" Type="http://schemas.openxmlformats.org/officeDocument/2006/relationships/hyperlink" Target="http://www.scopu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9005" y="4551053"/>
            <a:ext cx="6553200" cy="701179"/>
          </a:xfrm>
        </p:spPr>
        <p:txBody>
          <a:bodyPr>
            <a:normAutofit fontScale="92500" lnSpcReduction="10000"/>
          </a:bodyPr>
          <a:lstStyle/>
          <a:p>
            <a:r>
              <a:rPr lang="en-US" sz="1000" dirty="0" smtClean="0">
                <a:solidFill>
                  <a:schemeClr val="tx1"/>
                </a:solidFill>
              </a:rPr>
              <a:t>Presented by:</a:t>
            </a:r>
          </a:p>
          <a:p>
            <a:r>
              <a:rPr lang="en-US" sz="1000" dirty="0" smtClean="0">
                <a:solidFill>
                  <a:schemeClr val="tx1"/>
                </a:solidFill>
              </a:rPr>
              <a:t>Lucy Smith, MPH (c)</a:t>
            </a:r>
          </a:p>
          <a:p>
            <a:r>
              <a:rPr lang="en-US" sz="1000" dirty="0" smtClean="0">
                <a:solidFill>
                  <a:schemeClr val="tx1"/>
                </a:solidFill>
              </a:rPr>
              <a:t>University of north Texas health science center</a:t>
            </a:r>
          </a:p>
          <a:p>
            <a:r>
              <a:rPr lang="en-US" sz="1000" dirty="0" smtClean="0">
                <a:solidFill>
                  <a:schemeClr val="tx1"/>
                </a:solidFill>
              </a:rPr>
              <a:t>Research assistant for Dr. Amy Raines-Milenkov</a:t>
            </a:r>
            <a:endParaRPr lang="en-US" sz="1000" dirty="0">
              <a:solidFill>
                <a:schemeClr val="tx1"/>
              </a:solidFill>
            </a:endParaRPr>
          </a:p>
        </p:txBody>
      </p:sp>
      <p:sp>
        <p:nvSpPr>
          <p:cNvPr id="3" name="Title 2"/>
          <p:cNvSpPr>
            <a:spLocks noGrp="1"/>
          </p:cNvSpPr>
          <p:nvPr>
            <p:ph type="ctrTitle"/>
          </p:nvPr>
        </p:nvSpPr>
        <p:spPr>
          <a:xfrm>
            <a:off x="642805" y="3319869"/>
            <a:ext cx="6629400" cy="1219201"/>
          </a:xfrm>
        </p:spPr>
        <p:txBody>
          <a:bodyPr/>
          <a:lstStyle/>
          <a:p>
            <a:r>
              <a:rPr lang="en-US" sz="4400" b="1" dirty="0" smtClean="0"/>
              <a:t>A guide to kick counting</a:t>
            </a:r>
            <a:endParaRPr lang="en-US" sz="4400" dirty="0"/>
          </a:p>
        </p:txBody>
      </p:sp>
      <p:pic>
        <p:nvPicPr>
          <p:cNvPr id="4" name="Picture 3"/>
          <p:cNvPicPr>
            <a:picLocks noChangeAspect="1"/>
          </p:cNvPicPr>
          <p:nvPr/>
        </p:nvPicPr>
        <p:blipFill>
          <a:blip r:embed="rId2"/>
          <a:stretch>
            <a:fillRect/>
          </a:stretch>
        </p:blipFill>
        <p:spPr>
          <a:xfrm>
            <a:off x="423914" y="5820416"/>
            <a:ext cx="2584528" cy="731097"/>
          </a:xfrm>
          <a:prstGeom prst="rect">
            <a:avLst/>
          </a:prstGeom>
        </p:spPr>
      </p:pic>
      <p:pic>
        <p:nvPicPr>
          <p:cNvPr id="5" name="Picture 4"/>
          <p:cNvPicPr>
            <a:picLocks noChangeAspect="1"/>
          </p:cNvPicPr>
          <p:nvPr/>
        </p:nvPicPr>
        <p:blipFill>
          <a:blip r:embed="rId3"/>
          <a:stretch>
            <a:fillRect/>
          </a:stretch>
        </p:blipFill>
        <p:spPr>
          <a:xfrm>
            <a:off x="6352700" y="5848986"/>
            <a:ext cx="2361440" cy="710400"/>
          </a:xfrm>
          <a:prstGeom prst="rect">
            <a:avLst/>
          </a:prstGeom>
        </p:spPr>
      </p:pic>
      <p:pic>
        <p:nvPicPr>
          <p:cNvPr id="6" name="Picture 5" descr="ForHER_logo_FINAL_Me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564" y="5848986"/>
            <a:ext cx="1967869" cy="718272"/>
          </a:xfrm>
          <a:prstGeom prst="rect">
            <a:avLst/>
          </a:prstGeom>
        </p:spPr>
      </p:pic>
    </p:spTree>
    <p:extLst>
      <p:ext uri="{BB962C8B-B14F-4D97-AF65-F5344CB8AC3E}">
        <p14:creationId xmlns:p14="http://schemas.microsoft.com/office/powerpoint/2010/main" val="26445211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 counting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some variability in the recommended amount of movements within a certain time period</a:t>
            </a:r>
          </a:p>
          <a:p>
            <a:pPr marL="114300" indent="0">
              <a:buNone/>
            </a:pPr>
            <a:endParaRPr lang="en-US" dirty="0" smtClean="0"/>
          </a:p>
          <a:p>
            <a:r>
              <a:rPr lang="en-US" dirty="0" smtClean="0"/>
              <a:t>We follow American Congress of Obstetricians and Gynecologist’s recommendation that women should feel </a:t>
            </a:r>
            <a:r>
              <a:rPr lang="en-US" u="sng" dirty="0" smtClean="0"/>
              <a:t>at least 10 kicks within a 2 hour period </a:t>
            </a:r>
          </a:p>
          <a:p>
            <a:pPr marL="114300" indent="0">
              <a:buNone/>
            </a:pPr>
            <a:endParaRPr lang="en-US" u="sng" dirty="0" smtClean="0"/>
          </a:p>
          <a:p>
            <a:r>
              <a:rPr lang="en-US" b="1" dirty="0" smtClean="0"/>
              <a:t>Women should be aware that every pregnant woman is different, and what is a normal amount of fetal activity for one woman may be different for another woman</a:t>
            </a:r>
          </a:p>
          <a:p>
            <a:pPr lvl="1"/>
            <a:r>
              <a:rPr lang="en-US" dirty="0" smtClean="0"/>
              <a:t>The point in tracking kick counts is to determine a baby’s normal movement pattern and to recognize when there is a major reduction in activity</a:t>
            </a:r>
            <a:endParaRPr lang="en-US" dirty="0"/>
          </a:p>
        </p:txBody>
      </p:sp>
    </p:spTree>
    <p:extLst>
      <p:ext uri="{BB962C8B-B14F-4D97-AF65-F5344CB8AC3E}">
        <p14:creationId xmlns:p14="http://schemas.microsoft.com/office/powerpoint/2010/main" val="20416551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2-11-05 at 2.0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03200"/>
            <a:ext cx="2929047" cy="4737100"/>
          </a:xfrm>
          <a:prstGeom prst="rect">
            <a:avLst/>
          </a:prstGeom>
        </p:spPr>
      </p:pic>
      <p:sp>
        <p:nvSpPr>
          <p:cNvPr id="2" name="Title 1"/>
          <p:cNvSpPr>
            <a:spLocks noGrp="1"/>
          </p:cNvSpPr>
          <p:nvPr>
            <p:ph type="title"/>
          </p:nvPr>
        </p:nvSpPr>
        <p:spPr/>
        <p:txBody>
          <a:bodyPr/>
          <a:lstStyle/>
          <a:p>
            <a:r>
              <a:rPr lang="en-US" dirty="0" smtClean="0"/>
              <a:t>IMN kick counting campaign</a:t>
            </a:r>
            <a:endParaRPr lang="en-US" dirty="0"/>
          </a:p>
        </p:txBody>
      </p:sp>
      <p:pic>
        <p:nvPicPr>
          <p:cNvPr id="11" name="Picture 10"/>
          <p:cNvPicPr>
            <a:picLocks noChangeAspect="1"/>
          </p:cNvPicPr>
          <p:nvPr/>
        </p:nvPicPr>
        <p:blipFill>
          <a:blip r:embed="rId4"/>
          <a:stretch>
            <a:fillRect/>
          </a:stretch>
        </p:blipFill>
        <p:spPr>
          <a:xfrm>
            <a:off x="4345117" y="800100"/>
            <a:ext cx="4393097" cy="4051300"/>
          </a:xfrm>
          <a:prstGeom prst="rect">
            <a:avLst/>
          </a:prstGeom>
          <a:ln>
            <a:noFill/>
          </a:ln>
          <a:effectLst>
            <a:outerShdw blurRad="292100" dist="139700" dir="2700000" sx="102000" sy="102000" algn="tl" rotWithShape="0">
              <a:srgbClr val="333333">
                <a:alpha val="65000"/>
              </a:srgbClr>
            </a:outerShdw>
          </a:effectLst>
        </p:spPr>
      </p:pic>
      <p:sp>
        <p:nvSpPr>
          <p:cNvPr id="12" name="Oval 11"/>
          <p:cNvSpPr/>
          <p:nvPr/>
        </p:nvSpPr>
        <p:spPr>
          <a:xfrm>
            <a:off x="406400" y="203200"/>
            <a:ext cx="2019300" cy="1638300"/>
          </a:xfrm>
          <a:prstGeom prst="ellipse">
            <a:avLst/>
          </a:prstGeom>
          <a:gradFill flip="none" rotWithShape="1">
            <a:gsLst>
              <a:gs pos="0">
                <a:schemeClr val="accent1">
                  <a:tint val="73000"/>
                  <a:shade val="100000"/>
                  <a:satMod val="150000"/>
                  <a:alpha val="0"/>
                </a:schemeClr>
              </a:gs>
              <a:gs pos="25000">
                <a:schemeClr val="accent1">
                  <a:tint val="96000"/>
                  <a:shade val="80000"/>
                  <a:satMod val="105000"/>
                  <a:alpha val="0"/>
                </a:schemeClr>
              </a:gs>
              <a:gs pos="38000">
                <a:schemeClr val="accent1">
                  <a:tint val="96000"/>
                  <a:shade val="59000"/>
                  <a:satMod val="120000"/>
                  <a:alpha val="0"/>
                </a:schemeClr>
              </a:gs>
              <a:gs pos="55000">
                <a:schemeClr val="accent1">
                  <a:tint val="100000"/>
                  <a:shade val="57000"/>
                  <a:satMod val="120000"/>
                  <a:alpha val="0"/>
                </a:schemeClr>
              </a:gs>
              <a:gs pos="80000">
                <a:schemeClr val="accent1">
                  <a:tint val="100000"/>
                  <a:shade val="56000"/>
                  <a:satMod val="145000"/>
                  <a:alpha val="0"/>
                </a:schemeClr>
              </a:gs>
              <a:gs pos="88000">
                <a:schemeClr val="accent1">
                  <a:tint val="100000"/>
                  <a:shade val="63000"/>
                  <a:satMod val="160000"/>
                  <a:alpha val="0"/>
                </a:schemeClr>
              </a:gs>
              <a:gs pos="100000">
                <a:schemeClr val="accent1">
                  <a:tint val="99000"/>
                  <a:shade val="100000"/>
                  <a:satMod val="155000"/>
                  <a:alpha val="0"/>
                </a:schemeClr>
              </a:gs>
            </a:gsLst>
            <a:lin ang="54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324100" y="1384300"/>
            <a:ext cx="1727200" cy="673100"/>
          </a:xfrm>
          <a:prstGeom prst="straightConnector1">
            <a:avLst/>
          </a:prstGeom>
          <a:ln w="762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14400" y="5628443"/>
            <a:ext cx="7328514" cy="430887"/>
          </a:xfrm>
          <a:prstGeom prst="rect">
            <a:avLst/>
          </a:prstGeom>
          <a:noFill/>
        </p:spPr>
        <p:txBody>
          <a:bodyPr wrap="square" rtlCol="0">
            <a:spAutoFit/>
          </a:bodyPr>
          <a:lstStyle/>
          <a:p>
            <a:pPr algn="ctr"/>
            <a:r>
              <a:rPr lang="en-US" sz="1100" dirty="0" smtClean="0">
                <a:solidFill>
                  <a:schemeClr val="bg1"/>
                </a:solidFill>
              </a:rPr>
              <a:t>The full brochure (Spanish and English versions) can be </a:t>
            </a:r>
            <a:r>
              <a:rPr lang="en-US" sz="1100" dirty="0">
                <a:solidFill>
                  <a:schemeClr val="bg1"/>
                </a:solidFill>
              </a:rPr>
              <a:t>downloaded from: </a:t>
            </a:r>
            <a:endParaRPr lang="en-US" sz="1100" dirty="0" smtClean="0">
              <a:solidFill>
                <a:schemeClr val="bg1"/>
              </a:solidFill>
            </a:endParaRPr>
          </a:p>
          <a:p>
            <a:pPr algn="ctr"/>
            <a:r>
              <a:rPr lang="en-US" sz="1100" dirty="0" smtClean="0">
                <a:solidFill>
                  <a:schemeClr val="bg1"/>
                </a:solidFill>
              </a:rPr>
              <a:t>http</a:t>
            </a:r>
            <a:r>
              <a:rPr lang="en-US" sz="1100" dirty="0">
                <a:solidFill>
                  <a:schemeClr val="bg1"/>
                </a:solidFill>
              </a:rPr>
              <a:t>://</a:t>
            </a:r>
            <a:r>
              <a:rPr lang="en-US" sz="1100" dirty="0" err="1">
                <a:solidFill>
                  <a:schemeClr val="bg1"/>
                </a:solidFill>
              </a:rPr>
              <a:t>www.infantmortalitynetwork.org</a:t>
            </a:r>
            <a:r>
              <a:rPr lang="en-US" sz="1100" dirty="0">
                <a:solidFill>
                  <a:schemeClr val="bg1"/>
                </a:solidFill>
              </a:rPr>
              <a:t>/</a:t>
            </a:r>
          </a:p>
        </p:txBody>
      </p:sp>
    </p:spTree>
    <p:extLst>
      <p:ext uri="{BB962C8B-B14F-4D97-AF65-F5344CB8AC3E}">
        <p14:creationId xmlns:p14="http://schemas.microsoft.com/office/powerpoint/2010/main" val="1689562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Kick Counting instructions on brochure</a:t>
            </a:r>
            <a:endParaRPr lang="en-US" dirty="0"/>
          </a:p>
        </p:txBody>
      </p:sp>
      <p:sp>
        <p:nvSpPr>
          <p:cNvPr id="8" name="Content Placeholder 7"/>
          <p:cNvSpPr>
            <a:spLocks noGrp="1"/>
          </p:cNvSpPr>
          <p:nvPr>
            <p:ph idx="1"/>
          </p:nvPr>
        </p:nvSpPr>
        <p:spPr>
          <a:solidFill>
            <a:srgbClr val="663366">
              <a:alpha val="28000"/>
            </a:srgbClr>
          </a:solidFill>
        </p:spPr>
        <p:style>
          <a:lnRef idx="2">
            <a:schemeClr val="accent4"/>
          </a:lnRef>
          <a:fillRef idx="1">
            <a:schemeClr val="lt1"/>
          </a:fillRef>
          <a:effectRef idx="0">
            <a:schemeClr val="accent4"/>
          </a:effectRef>
          <a:fontRef idx="minor">
            <a:schemeClr val="dk1"/>
          </a:fontRef>
        </p:style>
        <p:txBody>
          <a:bodyPr>
            <a:normAutofit lnSpcReduction="10000"/>
          </a:bodyPr>
          <a:lstStyle/>
          <a:p>
            <a:pPr marL="114300" indent="0">
              <a:buNone/>
            </a:pPr>
            <a:r>
              <a:rPr lang="en-US" dirty="0" smtClean="0"/>
              <a:t>1. Choose a time of day that the baby is most active (usually in the afternoon or evening) and count around the same time </a:t>
            </a:r>
            <a:r>
              <a:rPr lang="en-US" b="1" dirty="0" smtClean="0"/>
              <a:t>everyday</a:t>
            </a:r>
          </a:p>
          <a:p>
            <a:pPr marL="114300" indent="0">
              <a:buNone/>
            </a:pPr>
            <a:endParaRPr lang="en-US" b="1" dirty="0" smtClean="0"/>
          </a:p>
          <a:p>
            <a:pPr marL="114300" indent="0">
              <a:buNone/>
            </a:pPr>
            <a:r>
              <a:rPr lang="en-US" dirty="0" smtClean="0"/>
              <a:t>2. Get in a comfortable position when counting, such as lying on your left side or sitting in a chair with your feet propped up</a:t>
            </a:r>
          </a:p>
          <a:p>
            <a:pPr marL="114300" indent="0">
              <a:buNone/>
            </a:pPr>
            <a:endParaRPr lang="en-US" dirty="0" smtClean="0"/>
          </a:p>
          <a:p>
            <a:pPr marL="114300" indent="0">
              <a:buNone/>
            </a:pPr>
            <a:r>
              <a:rPr lang="en-US" dirty="0" smtClean="0"/>
              <a:t>3. Write down the date and time that you start counting your baby’s movements, and count until you reach 10 “kicks”, and then write down the “stop” time</a:t>
            </a:r>
            <a:endParaRPr lang="en-US" dirty="0"/>
          </a:p>
        </p:txBody>
      </p:sp>
    </p:spTree>
    <p:extLst>
      <p:ext uri="{BB962C8B-B14F-4D97-AF65-F5344CB8AC3E}">
        <p14:creationId xmlns:p14="http://schemas.microsoft.com/office/powerpoint/2010/main" val="352650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Kick Counting instructions on brochure</a:t>
            </a:r>
          </a:p>
        </p:txBody>
      </p:sp>
      <p:sp>
        <p:nvSpPr>
          <p:cNvPr id="3" name="Content Placeholder 2"/>
          <p:cNvSpPr>
            <a:spLocks noGrp="1"/>
          </p:cNvSpPr>
          <p:nvPr>
            <p:ph idx="1"/>
          </p:nvPr>
        </p:nvSpPr>
        <p:spPr>
          <a:xfrm>
            <a:off x="457200" y="2381158"/>
            <a:ext cx="8229600" cy="2288120"/>
          </a:xfrm>
          <a:solidFill>
            <a:srgbClr val="663366">
              <a:alpha val="27000"/>
            </a:srgbClr>
          </a:solidFill>
        </p:spPr>
        <p:style>
          <a:lnRef idx="2">
            <a:schemeClr val="accent4"/>
          </a:lnRef>
          <a:fillRef idx="1">
            <a:schemeClr val="lt1"/>
          </a:fillRef>
          <a:effectRef idx="0">
            <a:schemeClr val="accent4"/>
          </a:effectRef>
          <a:fontRef idx="minor">
            <a:schemeClr val="dk1"/>
          </a:fontRef>
        </p:style>
        <p:txBody>
          <a:bodyPr/>
          <a:lstStyle/>
          <a:p>
            <a:pPr marL="114300" indent="0">
              <a:buNone/>
            </a:pPr>
            <a:r>
              <a:rPr lang="en-US" dirty="0" smtClean="0"/>
              <a:t>4. Write down how long it takes you to reach 10 kicks</a:t>
            </a:r>
          </a:p>
          <a:p>
            <a:pPr marL="114300" indent="0">
              <a:buNone/>
            </a:pPr>
            <a:endParaRPr lang="en-US" dirty="0" smtClean="0"/>
          </a:p>
          <a:p>
            <a:pPr marL="114300" indent="0">
              <a:buNone/>
            </a:pPr>
            <a:r>
              <a:rPr lang="en-US" dirty="0" smtClean="0"/>
              <a:t>5. If you notice an increase in the length of time it  takes to reach 10 kicks or you baby does not kick 10 times in 2 hours, call your doctor. </a:t>
            </a:r>
            <a:r>
              <a:rPr lang="en-US" b="1" dirty="0" smtClean="0"/>
              <a:t>Do not wait to call!</a:t>
            </a:r>
            <a:endParaRPr lang="en-US" b="1" dirty="0"/>
          </a:p>
        </p:txBody>
      </p:sp>
    </p:spTree>
    <p:extLst>
      <p:ext uri="{BB962C8B-B14F-4D97-AF65-F5344CB8AC3E}">
        <p14:creationId xmlns:p14="http://schemas.microsoft.com/office/powerpoint/2010/main" val="311944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benefits of kick counting</a:t>
            </a:r>
            <a:endParaRPr lang="en-US" dirty="0"/>
          </a:p>
        </p:txBody>
      </p:sp>
      <p:sp>
        <p:nvSpPr>
          <p:cNvPr id="3" name="Content Placeholder 2"/>
          <p:cNvSpPr>
            <a:spLocks noGrp="1"/>
          </p:cNvSpPr>
          <p:nvPr>
            <p:ph idx="1"/>
          </p:nvPr>
        </p:nvSpPr>
        <p:spPr>
          <a:xfrm>
            <a:off x="457200" y="1752600"/>
            <a:ext cx="5380078" cy="4956278"/>
          </a:xfrm>
        </p:spPr>
        <p:txBody>
          <a:bodyPr>
            <a:normAutofit/>
          </a:bodyPr>
          <a:lstStyle/>
          <a:p>
            <a:r>
              <a:rPr lang="en-US" dirty="0" smtClean="0"/>
              <a:t>In addition to being an easy and effective method of monitoring a baby’s health and reducing the chances of stillbirth, kick counting also helps to:</a:t>
            </a:r>
          </a:p>
          <a:p>
            <a:pPr marL="868680" lvl="1" indent="-457200">
              <a:buFont typeface="+mj-ea"/>
              <a:buAutoNum type="circleNumDbPlain"/>
            </a:pPr>
            <a:r>
              <a:rPr lang="en-US" dirty="0" smtClean="0"/>
              <a:t>Improve the bond between mother and baby</a:t>
            </a:r>
          </a:p>
          <a:p>
            <a:pPr marL="868680" lvl="1" indent="-457200">
              <a:buFont typeface="+mj-ea"/>
              <a:buAutoNum type="circleNumDbPlain"/>
            </a:pPr>
            <a:r>
              <a:rPr lang="en-US" dirty="0" smtClean="0"/>
              <a:t>Improve recognition of movement patterns and personality of baby</a:t>
            </a:r>
          </a:p>
          <a:p>
            <a:pPr marL="868680" lvl="1" indent="-457200">
              <a:buFont typeface="+mj-ea"/>
              <a:buAutoNum type="circleNumDbPlain"/>
            </a:pPr>
            <a:r>
              <a:rPr lang="en-US" dirty="0" smtClean="0"/>
              <a:t>Improve alertness of movement abnormalities so a health care provider can be alerted in a timely manner</a:t>
            </a:r>
          </a:p>
        </p:txBody>
      </p:sp>
      <p:pic>
        <p:nvPicPr>
          <p:cNvPr id="4" name="Picture 3"/>
          <p:cNvPicPr>
            <a:picLocks noChangeAspect="1"/>
          </p:cNvPicPr>
          <p:nvPr/>
        </p:nvPicPr>
        <p:blipFill>
          <a:blip r:embed="rId2">
            <a:alphaModFix amt="86000"/>
          </a:blip>
          <a:stretch>
            <a:fillRect/>
          </a:stretch>
        </p:blipFill>
        <p:spPr>
          <a:xfrm>
            <a:off x="5943600" y="2101118"/>
            <a:ext cx="2743200" cy="377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sp>
        <p:nvSpPr>
          <p:cNvPr id="3" name="Content Placeholder 2"/>
          <p:cNvSpPr>
            <a:spLocks noGrp="1"/>
          </p:cNvSpPr>
          <p:nvPr>
            <p:ph idx="1"/>
          </p:nvPr>
        </p:nvSpPr>
        <p:spPr>
          <a:xfrm>
            <a:off x="3758950" y="1752600"/>
            <a:ext cx="4927849" cy="4373563"/>
          </a:xfrm>
        </p:spPr>
        <p:txBody>
          <a:bodyPr/>
          <a:lstStyle/>
          <a:p>
            <a:r>
              <a:rPr lang="en-US" dirty="0"/>
              <a:t>Encouraging a woman to involve her partner in tracking kick counts can be a great way to increase paternal bonding with the baby</a:t>
            </a:r>
          </a:p>
          <a:p>
            <a:endParaRPr lang="en-US" dirty="0"/>
          </a:p>
        </p:txBody>
      </p:sp>
      <p:pic>
        <p:nvPicPr>
          <p:cNvPr id="4" name="Picture 3"/>
          <p:cNvPicPr>
            <a:picLocks noChangeAspect="1"/>
          </p:cNvPicPr>
          <p:nvPr/>
        </p:nvPicPr>
        <p:blipFill>
          <a:blip r:embed="rId2">
            <a:alphaModFix amt="91000"/>
          </a:blip>
          <a:stretch>
            <a:fillRect/>
          </a:stretch>
        </p:blipFill>
        <p:spPr>
          <a:xfrm>
            <a:off x="293601" y="1752600"/>
            <a:ext cx="3280172" cy="4373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25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barriers</a:t>
            </a:r>
            <a:endParaRPr lang="en-US" dirty="0"/>
          </a:p>
        </p:txBody>
      </p:sp>
      <p:sp>
        <p:nvSpPr>
          <p:cNvPr id="3" name="Content Placeholder 2"/>
          <p:cNvSpPr>
            <a:spLocks noGrp="1"/>
          </p:cNvSpPr>
          <p:nvPr>
            <p:ph idx="1"/>
          </p:nvPr>
        </p:nvSpPr>
        <p:spPr/>
        <p:txBody>
          <a:bodyPr>
            <a:normAutofit/>
          </a:bodyPr>
          <a:lstStyle/>
          <a:p>
            <a:r>
              <a:rPr lang="en-US" dirty="0" smtClean="0"/>
              <a:t>Getting a woman to be still and relax for 1-2 hours a day to track movements may be hard if she is working or on her feet most of the day</a:t>
            </a:r>
          </a:p>
          <a:p>
            <a:pPr marL="114300" indent="0">
              <a:buNone/>
            </a:pPr>
            <a:endParaRPr lang="en-US" dirty="0" smtClean="0"/>
          </a:p>
          <a:p>
            <a:r>
              <a:rPr lang="en-US" dirty="0" smtClean="0"/>
              <a:t>Some women may feel that monitoring fetal movement is useless or a nuisance, and it may even  increase anxiety in some women</a:t>
            </a:r>
            <a:r>
              <a:rPr lang="en-US" baseline="30000" dirty="0"/>
              <a:t>9</a:t>
            </a:r>
            <a:endParaRPr lang="en-US" baseline="30000" dirty="0" smtClean="0"/>
          </a:p>
          <a:p>
            <a:pPr lvl="1"/>
            <a:r>
              <a:rPr lang="en-US" dirty="0" smtClean="0"/>
              <a:t>This small minority of women should be reminded that stillbirth is relatively uncommon in normal pregnancies, and if daily kick count tracking raises anxiety to unnecessary levels, then it should not be used</a:t>
            </a:r>
          </a:p>
          <a:p>
            <a:pPr lvl="1"/>
            <a:endParaRPr lang="en-US" dirty="0"/>
          </a:p>
        </p:txBody>
      </p:sp>
    </p:spTree>
    <p:extLst>
      <p:ext uri="{BB962C8B-B14F-4D97-AF65-F5344CB8AC3E}">
        <p14:creationId xmlns:p14="http://schemas.microsoft.com/office/powerpoint/2010/main" val="423226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 Teens</a:t>
            </a:r>
            <a:endParaRPr lang="en-US" dirty="0"/>
          </a:p>
        </p:txBody>
      </p:sp>
      <p:sp>
        <p:nvSpPr>
          <p:cNvPr id="3" name="Content Placeholder 2"/>
          <p:cNvSpPr>
            <a:spLocks noGrp="1"/>
          </p:cNvSpPr>
          <p:nvPr>
            <p:ph idx="1"/>
          </p:nvPr>
        </p:nvSpPr>
        <p:spPr/>
        <p:txBody>
          <a:bodyPr/>
          <a:lstStyle/>
          <a:p>
            <a:r>
              <a:rPr lang="en-US" dirty="0" smtClean="0"/>
              <a:t>Teens represent a special population in kick counting because of their inexperience in mother- and adult-hood</a:t>
            </a:r>
          </a:p>
          <a:p>
            <a:pPr marL="114300" indent="0">
              <a:buNone/>
            </a:pPr>
            <a:endParaRPr lang="en-US" dirty="0" smtClean="0"/>
          </a:p>
          <a:p>
            <a:r>
              <a:rPr lang="en-US" b="1" dirty="0" smtClean="0"/>
              <a:t>There is an increased association between stillbirth and young maternal age</a:t>
            </a:r>
            <a:r>
              <a:rPr lang="en-US" b="1" baseline="30000" dirty="0" smtClean="0"/>
              <a:t>10</a:t>
            </a:r>
          </a:p>
          <a:p>
            <a:pPr marL="114300" indent="0">
              <a:buNone/>
            </a:pPr>
            <a:endParaRPr lang="en-US" baseline="30000" dirty="0" smtClean="0"/>
          </a:p>
          <a:p>
            <a:r>
              <a:rPr lang="en-US" dirty="0" smtClean="0"/>
              <a:t>Teens are also less likely to comply with regular prenatal care</a:t>
            </a:r>
            <a:r>
              <a:rPr lang="en-US" baseline="30000" dirty="0" smtClean="0"/>
              <a:t>11</a:t>
            </a:r>
            <a:endParaRPr lang="en-US" dirty="0" smtClean="0"/>
          </a:p>
          <a:p>
            <a:pPr marL="114300" indent="0">
              <a:buNone/>
            </a:pPr>
            <a:endParaRPr lang="en-US" baseline="30000" dirty="0" smtClean="0"/>
          </a:p>
          <a:p>
            <a:endParaRPr lang="en-US" dirty="0"/>
          </a:p>
        </p:txBody>
      </p:sp>
    </p:spTree>
    <p:extLst>
      <p:ext uri="{BB962C8B-B14F-4D97-AF65-F5344CB8AC3E}">
        <p14:creationId xmlns:p14="http://schemas.microsoft.com/office/powerpoint/2010/main" val="39473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 Teens</a:t>
            </a:r>
          </a:p>
        </p:txBody>
      </p:sp>
      <p:sp>
        <p:nvSpPr>
          <p:cNvPr id="3" name="Content Placeholder 2"/>
          <p:cNvSpPr>
            <a:spLocks noGrp="1"/>
          </p:cNvSpPr>
          <p:nvPr>
            <p:ph idx="1"/>
          </p:nvPr>
        </p:nvSpPr>
        <p:spPr/>
        <p:txBody>
          <a:bodyPr>
            <a:normAutofit lnSpcReduction="10000"/>
          </a:bodyPr>
          <a:lstStyle/>
          <a:p>
            <a:r>
              <a:rPr lang="en-US" dirty="0" smtClean="0"/>
              <a:t>Possible barriers in teen kick counting</a:t>
            </a:r>
          </a:p>
          <a:p>
            <a:pPr lvl="1"/>
            <a:r>
              <a:rPr lang="en-US" dirty="0" smtClean="0"/>
              <a:t>Doubting that the method is useful and/or not understanding the importance of it</a:t>
            </a:r>
          </a:p>
          <a:p>
            <a:pPr marL="411480" lvl="1" indent="0">
              <a:buNone/>
            </a:pPr>
            <a:endParaRPr lang="en-US" dirty="0" smtClean="0"/>
          </a:p>
          <a:p>
            <a:pPr lvl="1"/>
            <a:r>
              <a:rPr lang="en-US" dirty="0" smtClean="0"/>
              <a:t>Feeling embarrassed to track and record fetal movements or in asking how to do it</a:t>
            </a:r>
          </a:p>
          <a:p>
            <a:pPr marL="411480" lvl="1" indent="0">
              <a:buNone/>
            </a:pPr>
            <a:endParaRPr lang="en-US" dirty="0" smtClean="0"/>
          </a:p>
          <a:p>
            <a:pPr lvl="1"/>
            <a:r>
              <a:rPr lang="en-US" dirty="0" smtClean="0"/>
              <a:t>Not wanting to make a big deal about any sudden changes in fetal movements for fear of seeming “high-maintenance” or  a “worrier” to their family and doctor</a:t>
            </a:r>
          </a:p>
          <a:p>
            <a:pPr marL="411480" lvl="1" indent="0">
              <a:buNone/>
            </a:pPr>
            <a:endParaRPr lang="en-US" dirty="0" smtClean="0"/>
          </a:p>
          <a:p>
            <a:pPr lvl="1"/>
            <a:r>
              <a:rPr lang="en-US" dirty="0" smtClean="0"/>
              <a:t>Having low self-efficacy in the belief that they can successfully track daily fetal movements</a:t>
            </a:r>
          </a:p>
          <a:p>
            <a:pPr lvl="1"/>
            <a:endParaRPr lang="en-US" dirty="0"/>
          </a:p>
        </p:txBody>
      </p:sp>
    </p:spTree>
    <p:extLst>
      <p:ext uri="{BB962C8B-B14F-4D97-AF65-F5344CB8AC3E}">
        <p14:creationId xmlns:p14="http://schemas.microsoft.com/office/powerpoint/2010/main" val="429273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 Teens</a:t>
            </a:r>
          </a:p>
        </p:txBody>
      </p:sp>
      <p:sp>
        <p:nvSpPr>
          <p:cNvPr id="3" name="Content Placeholder 2"/>
          <p:cNvSpPr>
            <a:spLocks noGrp="1"/>
          </p:cNvSpPr>
          <p:nvPr>
            <p:ph idx="1"/>
          </p:nvPr>
        </p:nvSpPr>
        <p:spPr/>
        <p:txBody>
          <a:bodyPr>
            <a:normAutofit lnSpcReduction="10000"/>
          </a:bodyPr>
          <a:lstStyle/>
          <a:p>
            <a:r>
              <a:rPr lang="en-US" dirty="0" smtClean="0"/>
              <a:t>Teens should be given easily-understandable information on how to perform kick counts, and should be reminded of its use</a:t>
            </a:r>
          </a:p>
          <a:p>
            <a:pPr marL="114300" indent="0">
              <a:buNone/>
            </a:pPr>
            <a:endParaRPr lang="en-US" dirty="0" smtClean="0"/>
          </a:p>
          <a:p>
            <a:r>
              <a:rPr lang="en-US" dirty="0"/>
              <a:t>U</a:t>
            </a:r>
            <a:r>
              <a:rPr lang="en-US" dirty="0" smtClean="0"/>
              <a:t>se of the kick counting method should be emphasized as an easy-to-do routine to track the baby’s health, </a:t>
            </a:r>
            <a:r>
              <a:rPr lang="en-US" u="sng" dirty="0" smtClean="0"/>
              <a:t>but</a:t>
            </a:r>
            <a:r>
              <a:rPr lang="en-US" dirty="0" smtClean="0"/>
              <a:t> it </a:t>
            </a:r>
            <a:r>
              <a:rPr lang="en-US" b="1" dirty="0" smtClean="0"/>
              <a:t>should never replace the care received by the teen’s doctor at prenatal visits</a:t>
            </a:r>
          </a:p>
          <a:p>
            <a:endParaRPr lang="en-US" b="1" dirty="0"/>
          </a:p>
          <a:p>
            <a:r>
              <a:rPr lang="en-US" dirty="0" smtClean="0"/>
              <a:t>Using incentives to promote daily kick count tracking may be a possible way to increase usage and adoption throughout pregnancy</a:t>
            </a:r>
            <a:endParaRPr lang="en-US" dirty="0"/>
          </a:p>
        </p:txBody>
      </p:sp>
    </p:spTree>
    <p:extLst>
      <p:ext uri="{BB962C8B-B14F-4D97-AF65-F5344CB8AC3E}">
        <p14:creationId xmlns:p14="http://schemas.microsoft.com/office/powerpoint/2010/main" val="38838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This guide is designed to aid pregnant women and people working with pregnant women in implementing daily kick counting to track changes in fetal movement</a:t>
            </a:r>
          </a:p>
          <a:p>
            <a:endParaRPr lang="en-US" dirty="0"/>
          </a:p>
          <a:p>
            <a:r>
              <a:rPr lang="en-US" dirty="0" smtClean="0"/>
              <a:t>Daily tracking of fetal movements has been shown to reduce fetal mortality cases because women can observe and alert their doctor if there is a reduction in fetal movement patterns</a:t>
            </a:r>
            <a:r>
              <a:rPr lang="en-US" baseline="30000" dirty="0" smtClean="0"/>
              <a:t>1</a:t>
            </a:r>
            <a:endParaRPr lang="en-US" dirty="0"/>
          </a:p>
        </p:txBody>
      </p:sp>
    </p:spTree>
    <p:extLst>
      <p:ext uri="{BB962C8B-B14F-4D97-AF65-F5344CB8AC3E}">
        <p14:creationId xmlns:p14="http://schemas.microsoft.com/office/powerpoint/2010/main" val="901961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457200" y="2862179"/>
            <a:ext cx="8229600" cy="2618873"/>
          </a:xfrm>
        </p:spPr>
        <p:txBody>
          <a:bodyPr>
            <a:normAutofit/>
          </a:bodyPr>
          <a:lstStyle/>
          <a:p>
            <a:r>
              <a:rPr lang="en-US" dirty="0" smtClean="0"/>
              <a:t>For more information, and to download free copies of the Kicks Count! brochure (Spanish and English versions available), visit the Tarrant County Infant </a:t>
            </a:r>
            <a:r>
              <a:rPr lang="en-US" dirty="0"/>
              <a:t>Mortality Network </a:t>
            </a:r>
            <a:r>
              <a:rPr lang="en-US" dirty="0" smtClean="0"/>
              <a:t>website</a:t>
            </a:r>
          </a:p>
          <a:p>
            <a:endParaRPr lang="en-US" sz="2000" dirty="0" smtClean="0"/>
          </a:p>
          <a:p>
            <a:pPr marL="411480" lvl="1" indent="0">
              <a:buNone/>
            </a:pPr>
            <a:r>
              <a:rPr lang="en-US" sz="1800" dirty="0" smtClean="0"/>
              <a:t>		</a:t>
            </a:r>
            <a:r>
              <a:rPr lang="en-US" sz="1800" dirty="0" smtClean="0">
                <a:hlinkClick r:id="rId2"/>
              </a:rPr>
              <a:t>http</a:t>
            </a:r>
            <a:r>
              <a:rPr lang="en-US" sz="1800" dirty="0">
                <a:hlinkClick r:id="rId2"/>
              </a:rPr>
              <a:t>://</a:t>
            </a:r>
            <a:r>
              <a:rPr lang="en-US" sz="1800" dirty="0" err="1">
                <a:hlinkClick r:id="rId2"/>
              </a:rPr>
              <a:t>www.infantmortalitynetwork.org</a:t>
            </a:r>
            <a:r>
              <a:rPr lang="en-US" sz="1800" dirty="0" smtClean="0">
                <a:hlinkClick r:id="rId2"/>
              </a:rPr>
              <a:t>/</a:t>
            </a:r>
            <a:endParaRPr lang="en-US" sz="1800" dirty="0"/>
          </a:p>
        </p:txBody>
      </p:sp>
    </p:spTree>
    <p:extLst>
      <p:ext uri="{BB962C8B-B14F-4D97-AF65-F5344CB8AC3E}">
        <p14:creationId xmlns:p14="http://schemas.microsoft.com/office/powerpoint/2010/main" val="2183376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Tarrant county infant mortality network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Network is </a:t>
            </a:r>
            <a:r>
              <a:rPr lang="en-US" dirty="0"/>
              <a:t>a community-based collaborative resource that works to improve pregnancy outcomes and community-based clinical and social services that support newborn babies and their families.  </a:t>
            </a:r>
          </a:p>
          <a:p>
            <a:r>
              <a:rPr lang="en-US" dirty="0"/>
              <a:t>The Tarrant County Infant Mortality Network serves as a change catalyst to reduce infant mortality in Tarrant County through: </a:t>
            </a:r>
          </a:p>
          <a:p>
            <a:pPr marL="868680" lvl="1" indent="-457200">
              <a:buFont typeface="+mj-ea"/>
              <a:buAutoNum type="circleNumDbPlain"/>
            </a:pPr>
            <a:r>
              <a:rPr lang="en-US" dirty="0"/>
              <a:t>Strong community-based collaborations and mobilization of resources among medical, social service, and faith community leaders, </a:t>
            </a:r>
          </a:p>
          <a:p>
            <a:pPr marL="868680" lvl="1" indent="-457200">
              <a:buFont typeface="+mj-ea"/>
              <a:buAutoNum type="circleNumDbPlain"/>
            </a:pPr>
            <a:r>
              <a:rPr lang="en-US" dirty="0"/>
              <a:t>The generation and use of cutting-edge, evidence-based maternal and child health data to direct improvements to community-based clinical and social service programs that help families have healthy, thriving babies, and </a:t>
            </a:r>
          </a:p>
          <a:p>
            <a:pPr marL="868680" lvl="1" indent="-457200">
              <a:buFont typeface="+mj-ea"/>
              <a:buAutoNum type="circleNumDbPlain"/>
            </a:pPr>
            <a:r>
              <a:rPr lang="en-US" dirty="0"/>
              <a:t>Leading data-driven advocacy at the local, State, and Federal levels to increase access to prenatal care and support for the most affected indigent communities.</a:t>
            </a:r>
          </a:p>
        </p:txBody>
      </p:sp>
    </p:spTree>
    <p:extLst>
      <p:ext uri="{BB962C8B-B14F-4D97-AF65-F5344CB8AC3E}">
        <p14:creationId xmlns:p14="http://schemas.microsoft.com/office/powerpoint/2010/main" val="269444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971920"/>
          </a:xfrm>
        </p:spPr>
        <p:txBody>
          <a:bodyPr>
            <a:normAutofit fontScale="47500" lnSpcReduction="20000"/>
          </a:bodyPr>
          <a:lstStyle/>
          <a:p>
            <a:pPr marL="571500" indent="-457200">
              <a:buFont typeface="+mj-lt"/>
              <a:buAutoNum type="arabicPeriod"/>
            </a:pPr>
            <a:r>
              <a:rPr lang="en-US" sz="2500" dirty="0" smtClean="0">
                <a:solidFill>
                  <a:schemeClr val="tx1"/>
                </a:solidFill>
              </a:rPr>
              <a:t>Whitworth</a:t>
            </a:r>
            <a:r>
              <a:rPr lang="en-US" sz="2500" dirty="0">
                <a:solidFill>
                  <a:schemeClr val="tx1"/>
                </a:solidFill>
              </a:rPr>
              <a:t>, M., Fisher, M., &amp; </a:t>
            </a:r>
            <a:r>
              <a:rPr lang="en-US" sz="2500" dirty="0" err="1">
                <a:solidFill>
                  <a:schemeClr val="tx1"/>
                </a:solidFill>
              </a:rPr>
              <a:t>Heazell</a:t>
            </a:r>
            <a:r>
              <a:rPr lang="en-US" sz="2500" dirty="0">
                <a:solidFill>
                  <a:schemeClr val="tx1"/>
                </a:solidFill>
              </a:rPr>
              <a:t>, A. (2011). Green-top guidelines: Reduced fetal movements. </a:t>
            </a:r>
            <a:r>
              <a:rPr lang="en-US" sz="2500" i="1" dirty="0">
                <a:solidFill>
                  <a:schemeClr val="tx1"/>
                </a:solidFill>
              </a:rPr>
              <a:t>Royal college of obstetricians and </a:t>
            </a:r>
            <a:r>
              <a:rPr lang="en-US" sz="2500" i="1" dirty="0" err="1">
                <a:solidFill>
                  <a:schemeClr val="tx1"/>
                </a:solidFill>
              </a:rPr>
              <a:t>gynaecologists</a:t>
            </a:r>
            <a:r>
              <a:rPr lang="en-US" sz="2500" dirty="0">
                <a:solidFill>
                  <a:schemeClr val="tx1"/>
                </a:solidFill>
              </a:rPr>
              <a:t>, </a:t>
            </a:r>
            <a:r>
              <a:rPr lang="en-US" sz="2500" i="1" dirty="0">
                <a:solidFill>
                  <a:schemeClr val="tx1"/>
                </a:solidFill>
              </a:rPr>
              <a:t>1</a:t>
            </a:r>
            <a:r>
              <a:rPr lang="en-US" sz="2500" dirty="0">
                <a:solidFill>
                  <a:schemeClr val="tx1"/>
                </a:solidFill>
              </a:rPr>
              <a:t>(57</a:t>
            </a:r>
            <a:r>
              <a:rPr lang="en-US" sz="2500" dirty="0" smtClean="0">
                <a:solidFill>
                  <a:schemeClr val="tx1"/>
                </a:solidFill>
              </a:rPr>
              <a:t>)</a:t>
            </a:r>
          </a:p>
          <a:p>
            <a:pPr marL="571500" indent="-457200">
              <a:buFont typeface="+mj-lt"/>
              <a:buAutoNum type="arabicPeriod"/>
            </a:pPr>
            <a:r>
              <a:rPr lang="en-US" sz="2500" dirty="0" smtClean="0">
                <a:solidFill>
                  <a:schemeClr val="tx1"/>
                </a:solidFill>
              </a:rPr>
              <a:t>Matthias</a:t>
            </a:r>
            <a:r>
              <a:rPr lang="en-US" sz="2500" dirty="0">
                <a:solidFill>
                  <a:schemeClr val="tx1"/>
                </a:solidFill>
              </a:rPr>
              <a:t>, G. S. H., &amp; Morgan, G. (1993). Fetal movements, maternal serum α-fetoprotein and the mode of death in unexplained stillbirth.</a:t>
            </a:r>
            <a:r>
              <a:rPr lang="en-US" sz="2500" i="1" dirty="0">
                <a:solidFill>
                  <a:schemeClr val="tx1"/>
                </a:solidFill>
              </a:rPr>
              <a:t> Journal of Obstetrics and </a:t>
            </a:r>
            <a:r>
              <a:rPr lang="en-US" sz="2500" i="1" dirty="0" err="1">
                <a:solidFill>
                  <a:schemeClr val="tx1"/>
                </a:solidFill>
              </a:rPr>
              <a:t>Gynaecology</a:t>
            </a:r>
            <a:r>
              <a:rPr lang="en-US" sz="2500" i="1" dirty="0">
                <a:solidFill>
                  <a:schemeClr val="tx1"/>
                </a:solidFill>
              </a:rPr>
              <a:t>, 13</a:t>
            </a:r>
            <a:r>
              <a:rPr lang="en-US" sz="2500" dirty="0">
                <a:solidFill>
                  <a:schemeClr val="tx1"/>
                </a:solidFill>
              </a:rPr>
              <a:t>(4), 233-234. Retrieved from </a:t>
            </a:r>
            <a:r>
              <a:rPr lang="en-US" sz="2500" u="sng" dirty="0" smtClean="0">
                <a:solidFill>
                  <a:schemeClr val="tx1"/>
                </a:solidFill>
                <a:hlinkClick r:id="rId2"/>
              </a:rPr>
              <a:t>www.scopus.com</a:t>
            </a:r>
            <a:r>
              <a:rPr lang="en-US" sz="2500" dirty="0" smtClean="0"/>
              <a:t> </a:t>
            </a:r>
          </a:p>
          <a:p>
            <a:pPr marL="571500" indent="-457200">
              <a:buFont typeface="+mj-lt"/>
              <a:buAutoNum type="arabicPeriod"/>
            </a:pPr>
            <a:r>
              <a:rPr lang="en-US" sz="2500" dirty="0" smtClean="0"/>
              <a:t>Patrick</a:t>
            </a:r>
            <a:r>
              <a:rPr lang="en-US" sz="2500" dirty="0"/>
              <a:t>, J., </a:t>
            </a:r>
            <a:r>
              <a:rPr lang="en-US" sz="2500" dirty="0" err="1"/>
              <a:t>Fetherston</a:t>
            </a:r>
            <a:r>
              <a:rPr lang="en-US" sz="2500" dirty="0"/>
              <a:t>, W., Vick, H., </a:t>
            </a:r>
            <a:r>
              <a:rPr lang="en-US" sz="2500" dirty="0" err="1"/>
              <a:t>Voegelin</a:t>
            </a:r>
            <a:r>
              <a:rPr lang="en-US" sz="2500" dirty="0"/>
              <a:t>, R. (1978). Human fetal breathing movements and gross fetal body movements at weeks 32 to 35 of gestation. </a:t>
            </a:r>
            <a:r>
              <a:rPr lang="en-US" sz="2500" i="1" dirty="0"/>
              <a:t>Am J </a:t>
            </a:r>
            <a:r>
              <a:rPr lang="en-US" sz="2500" i="1" dirty="0" err="1"/>
              <a:t>Obstet</a:t>
            </a:r>
            <a:r>
              <a:rPr lang="en-US" sz="2500" i="1" dirty="0"/>
              <a:t> </a:t>
            </a:r>
            <a:r>
              <a:rPr lang="en-US" sz="2500" i="1" dirty="0" err="1"/>
              <a:t>Gynecol</a:t>
            </a:r>
            <a:r>
              <a:rPr lang="en-US" sz="2500" i="1" dirty="0"/>
              <a:t>, 130</a:t>
            </a:r>
            <a:r>
              <a:rPr lang="en-US" sz="2500" dirty="0"/>
              <a:t>(693-699).</a:t>
            </a:r>
          </a:p>
          <a:p>
            <a:pPr marL="571500" indent="-457200">
              <a:buFont typeface="+mj-lt"/>
              <a:buAutoNum type="arabicPeriod"/>
            </a:pPr>
            <a:r>
              <a:rPr lang="en-US" sz="2500" dirty="0" smtClean="0">
                <a:solidFill>
                  <a:schemeClr val="tx1"/>
                </a:solidFill>
              </a:rPr>
              <a:t>Patrick</a:t>
            </a:r>
            <a:r>
              <a:rPr lang="en-US" sz="2500" dirty="0">
                <a:solidFill>
                  <a:schemeClr val="tx1"/>
                </a:solidFill>
              </a:rPr>
              <a:t>, J., Campbell, K., &amp; Carmichael, L. (1982). Patterns of gross fetal body movements over 24-hour observation intervals during the last 10 weeks of pregnancy.</a:t>
            </a:r>
            <a:r>
              <a:rPr lang="en-US" sz="2500" i="1" dirty="0">
                <a:solidFill>
                  <a:schemeClr val="tx1"/>
                </a:solidFill>
              </a:rPr>
              <a:t> American Journal of Obstetrics and Gynecology, 142</a:t>
            </a:r>
            <a:r>
              <a:rPr lang="en-US" sz="2500" dirty="0">
                <a:solidFill>
                  <a:schemeClr val="tx1"/>
                </a:solidFill>
              </a:rPr>
              <a:t>(4), 363-371. Retrieved from </a:t>
            </a:r>
            <a:r>
              <a:rPr lang="en-US" sz="2500" u="sng" dirty="0" smtClean="0">
                <a:solidFill>
                  <a:schemeClr val="tx1"/>
                </a:solidFill>
                <a:hlinkClick r:id="rId2"/>
              </a:rPr>
              <a:t>www.scopus.com</a:t>
            </a:r>
            <a:endParaRPr lang="en-US" sz="2500" u="sng" dirty="0">
              <a:solidFill>
                <a:schemeClr val="tx1"/>
              </a:solidFill>
            </a:endParaRPr>
          </a:p>
          <a:p>
            <a:pPr marL="571500" indent="-457200">
              <a:buFont typeface="+mj-lt"/>
              <a:buAutoNum type="arabicPeriod"/>
            </a:pPr>
            <a:r>
              <a:rPr lang="en-US" sz="2500" dirty="0" smtClean="0">
                <a:solidFill>
                  <a:schemeClr val="tx1"/>
                </a:solidFill>
              </a:rPr>
              <a:t>Minors</a:t>
            </a:r>
            <a:r>
              <a:rPr lang="en-US" sz="2500" dirty="0">
                <a:solidFill>
                  <a:schemeClr val="tx1"/>
                </a:solidFill>
              </a:rPr>
              <a:t>, D. S., &amp; Waterhouse, J. M. (1979). The effect of maternal posture, meals and time of day on fetal movements.</a:t>
            </a:r>
            <a:r>
              <a:rPr lang="en-US" sz="2500" i="1" dirty="0">
                <a:solidFill>
                  <a:schemeClr val="tx1"/>
                </a:solidFill>
              </a:rPr>
              <a:t> British Journal of Obstetrics and </a:t>
            </a:r>
            <a:r>
              <a:rPr lang="en-US" sz="2500" i="1" dirty="0" err="1">
                <a:solidFill>
                  <a:schemeClr val="tx1"/>
                </a:solidFill>
              </a:rPr>
              <a:t>Gynaecology</a:t>
            </a:r>
            <a:r>
              <a:rPr lang="en-US" sz="2500" i="1" dirty="0">
                <a:solidFill>
                  <a:schemeClr val="tx1"/>
                </a:solidFill>
              </a:rPr>
              <a:t>, 86</a:t>
            </a:r>
            <a:r>
              <a:rPr lang="en-US" sz="2500" dirty="0">
                <a:solidFill>
                  <a:schemeClr val="tx1"/>
                </a:solidFill>
              </a:rPr>
              <a:t>(9), 717-723. Retrieved from </a:t>
            </a:r>
            <a:r>
              <a:rPr lang="en-US" sz="2500" u="sng" dirty="0" smtClean="0">
                <a:solidFill>
                  <a:schemeClr val="tx1"/>
                </a:solidFill>
                <a:hlinkClick r:id="rId2"/>
              </a:rPr>
              <a:t>www.scopus.com</a:t>
            </a:r>
            <a:endParaRPr lang="en-US" sz="2500" u="sng" dirty="0" smtClean="0">
              <a:solidFill>
                <a:schemeClr val="tx1"/>
              </a:solidFill>
            </a:endParaRPr>
          </a:p>
          <a:p>
            <a:pPr marL="571500" indent="-457200">
              <a:buFont typeface="+mj-lt"/>
              <a:buAutoNum type="arabicPeriod"/>
            </a:pPr>
            <a:r>
              <a:rPr lang="en-US" sz="2500" dirty="0" err="1" smtClean="0">
                <a:solidFill>
                  <a:schemeClr val="tx1"/>
                </a:solidFill>
              </a:rPr>
              <a:t>Cito</a:t>
            </a:r>
            <a:r>
              <a:rPr lang="en-US" sz="2500" dirty="0">
                <a:solidFill>
                  <a:schemeClr val="tx1"/>
                </a:solidFill>
              </a:rPr>
              <a:t>, G., </a:t>
            </a:r>
            <a:r>
              <a:rPr lang="en-US" sz="2500" dirty="0" err="1">
                <a:solidFill>
                  <a:schemeClr val="tx1"/>
                </a:solidFill>
              </a:rPr>
              <a:t>Luisi</a:t>
            </a:r>
            <a:r>
              <a:rPr lang="en-US" sz="2500" dirty="0">
                <a:solidFill>
                  <a:schemeClr val="tx1"/>
                </a:solidFill>
              </a:rPr>
              <a:t>, S., </a:t>
            </a:r>
            <a:r>
              <a:rPr lang="en-US" sz="2500" dirty="0" err="1">
                <a:solidFill>
                  <a:schemeClr val="tx1"/>
                </a:solidFill>
              </a:rPr>
              <a:t>Mezzesimi</a:t>
            </a:r>
            <a:r>
              <a:rPr lang="en-US" sz="2500" dirty="0">
                <a:solidFill>
                  <a:schemeClr val="tx1"/>
                </a:solidFill>
              </a:rPr>
              <a:t>, A., </a:t>
            </a:r>
            <a:r>
              <a:rPr lang="en-US" sz="2500" dirty="0" err="1">
                <a:solidFill>
                  <a:schemeClr val="tx1"/>
                </a:solidFill>
              </a:rPr>
              <a:t>Cavicchioli</a:t>
            </a:r>
            <a:r>
              <a:rPr lang="en-US" sz="2500" dirty="0">
                <a:solidFill>
                  <a:schemeClr val="tx1"/>
                </a:solidFill>
              </a:rPr>
              <a:t>, C., </a:t>
            </a:r>
            <a:r>
              <a:rPr lang="en-US" sz="2500" dirty="0" err="1">
                <a:solidFill>
                  <a:schemeClr val="tx1"/>
                </a:solidFill>
              </a:rPr>
              <a:t>Calonaci</a:t>
            </a:r>
            <a:r>
              <a:rPr lang="en-US" sz="2500" dirty="0">
                <a:solidFill>
                  <a:schemeClr val="tx1"/>
                </a:solidFill>
              </a:rPr>
              <a:t>, G., &amp; </a:t>
            </a:r>
            <a:r>
              <a:rPr lang="en-US" sz="2500" dirty="0" err="1">
                <a:solidFill>
                  <a:schemeClr val="tx1"/>
                </a:solidFill>
              </a:rPr>
              <a:t>Petraglia</a:t>
            </a:r>
            <a:r>
              <a:rPr lang="en-US" sz="2500" dirty="0">
                <a:solidFill>
                  <a:schemeClr val="tx1"/>
                </a:solidFill>
              </a:rPr>
              <a:t>, F. (2005). Maternal position during non-stress test and fetal heart rate patterns.</a:t>
            </a:r>
            <a:r>
              <a:rPr lang="en-US" sz="2500" i="1" dirty="0">
                <a:solidFill>
                  <a:schemeClr val="tx1"/>
                </a:solidFill>
              </a:rPr>
              <a:t> </a:t>
            </a:r>
            <a:r>
              <a:rPr lang="en-US" sz="2500" i="1" dirty="0" err="1">
                <a:solidFill>
                  <a:schemeClr val="tx1"/>
                </a:solidFill>
              </a:rPr>
              <a:t>Acta</a:t>
            </a:r>
            <a:r>
              <a:rPr lang="en-US" sz="2500" i="1" dirty="0">
                <a:solidFill>
                  <a:schemeClr val="tx1"/>
                </a:solidFill>
              </a:rPr>
              <a:t> </a:t>
            </a:r>
            <a:r>
              <a:rPr lang="en-US" sz="2500" i="1" dirty="0" err="1">
                <a:solidFill>
                  <a:schemeClr val="tx1"/>
                </a:solidFill>
              </a:rPr>
              <a:t>Obstetricia</a:t>
            </a:r>
            <a:r>
              <a:rPr lang="en-US" sz="2500" i="1" dirty="0">
                <a:solidFill>
                  <a:schemeClr val="tx1"/>
                </a:solidFill>
              </a:rPr>
              <a:t> Et </a:t>
            </a:r>
            <a:r>
              <a:rPr lang="en-US" sz="2500" i="1" dirty="0" err="1">
                <a:solidFill>
                  <a:schemeClr val="tx1"/>
                </a:solidFill>
              </a:rPr>
              <a:t>Gynecologica</a:t>
            </a:r>
            <a:r>
              <a:rPr lang="en-US" sz="2500" i="1" dirty="0">
                <a:solidFill>
                  <a:schemeClr val="tx1"/>
                </a:solidFill>
              </a:rPr>
              <a:t> </a:t>
            </a:r>
            <a:r>
              <a:rPr lang="en-US" sz="2500" i="1" dirty="0" err="1">
                <a:solidFill>
                  <a:schemeClr val="tx1"/>
                </a:solidFill>
              </a:rPr>
              <a:t>Scandinavica</a:t>
            </a:r>
            <a:r>
              <a:rPr lang="en-US" sz="2500" i="1" dirty="0">
                <a:solidFill>
                  <a:schemeClr val="tx1"/>
                </a:solidFill>
              </a:rPr>
              <a:t>, 84</a:t>
            </a:r>
            <a:r>
              <a:rPr lang="en-US" sz="2500" dirty="0">
                <a:solidFill>
                  <a:schemeClr val="tx1"/>
                </a:solidFill>
              </a:rPr>
              <a:t>(4), 335-338. Retrieved from </a:t>
            </a:r>
            <a:r>
              <a:rPr lang="en-US" sz="2500" u="sng" dirty="0" smtClean="0">
                <a:solidFill>
                  <a:schemeClr val="tx1"/>
                </a:solidFill>
                <a:hlinkClick r:id="rId2"/>
              </a:rPr>
              <a:t>www.scopus.com</a:t>
            </a:r>
            <a:endParaRPr lang="en-US" sz="2500" u="sng" dirty="0" smtClean="0">
              <a:solidFill>
                <a:schemeClr val="tx1"/>
              </a:solidFill>
            </a:endParaRPr>
          </a:p>
          <a:p>
            <a:pPr marL="571500" indent="-457200">
              <a:buFont typeface="+mj-lt"/>
              <a:buAutoNum type="arabicPeriod"/>
            </a:pPr>
            <a:r>
              <a:rPr lang="en-US" sz="2500" dirty="0" smtClean="0">
                <a:solidFill>
                  <a:schemeClr val="tx1"/>
                </a:solidFill>
              </a:rPr>
              <a:t>Richardson</a:t>
            </a:r>
            <a:r>
              <a:rPr lang="en-US" sz="2500" dirty="0">
                <a:solidFill>
                  <a:schemeClr val="tx1"/>
                </a:solidFill>
              </a:rPr>
              <a:t>, B. S., O'Grady, J. P., &amp; Olsen, G. D. (1984). Fetal breathing movements and the response to carbon dioxide in patients on methadone maintenance.</a:t>
            </a:r>
            <a:r>
              <a:rPr lang="en-US" sz="2500" i="1" dirty="0">
                <a:solidFill>
                  <a:schemeClr val="tx1"/>
                </a:solidFill>
              </a:rPr>
              <a:t> American Journal of Obstetrics and Gynecology, 150</a:t>
            </a:r>
            <a:r>
              <a:rPr lang="en-US" sz="2500" dirty="0">
                <a:solidFill>
                  <a:schemeClr val="tx1"/>
                </a:solidFill>
              </a:rPr>
              <a:t>(4), 400-405. Retrieved from </a:t>
            </a:r>
            <a:r>
              <a:rPr lang="en-US" sz="2500" u="sng" dirty="0" smtClean="0">
                <a:solidFill>
                  <a:schemeClr val="tx1"/>
                </a:solidFill>
                <a:hlinkClick r:id="rId2"/>
              </a:rPr>
              <a:t>www.scopus.com</a:t>
            </a:r>
            <a:endParaRPr lang="en-US" sz="2500" u="sng" dirty="0" smtClean="0">
              <a:solidFill>
                <a:schemeClr val="tx1"/>
              </a:solidFill>
            </a:endParaRPr>
          </a:p>
          <a:p>
            <a:pPr marL="571500" indent="-457200">
              <a:buFont typeface="+mj-lt"/>
              <a:buAutoNum type="arabicPeriod"/>
            </a:pPr>
            <a:r>
              <a:rPr lang="en-US" sz="2500" dirty="0" smtClean="0">
                <a:solidFill>
                  <a:schemeClr val="tx1"/>
                </a:solidFill>
              </a:rPr>
              <a:t>Castillo</a:t>
            </a:r>
            <a:r>
              <a:rPr lang="en-US" sz="2500" dirty="0">
                <a:solidFill>
                  <a:schemeClr val="tx1"/>
                </a:solidFill>
              </a:rPr>
              <a:t>, R. A., </a:t>
            </a:r>
            <a:r>
              <a:rPr lang="en-US" sz="2500" dirty="0" err="1">
                <a:solidFill>
                  <a:schemeClr val="tx1"/>
                </a:solidFill>
              </a:rPr>
              <a:t>Devoe</a:t>
            </a:r>
            <a:r>
              <a:rPr lang="en-US" sz="2500" dirty="0">
                <a:solidFill>
                  <a:schemeClr val="tx1"/>
                </a:solidFill>
              </a:rPr>
              <a:t>, L. D., </a:t>
            </a:r>
            <a:r>
              <a:rPr lang="en-US" sz="2500" dirty="0" err="1">
                <a:solidFill>
                  <a:schemeClr val="tx1"/>
                </a:solidFill>
              </a:rPr>
              <a:t>Ruedrich</a:t>
            </a:r>
            <a:r>
              <a:rPr lang="en-US" sz="2500" dirty="0">
                <a:solidFill>
                  <a:schemeClr val="tx1"/>
                </a:solidFill>
              </a:rPr>
              <a:t>, D. A., &amp; Gardner, P. (1989). The effects of acute alcohol intoxication on biophysical activities: A case report.</a:t>
            </a:r>
            <a:r>
              <a:rPr lang="en-US" sz="2500" i="1" dirty="0">
                <a:solidFill>
                  <a:schemeClr val="tx1"/>
                </a:solidFill>
              </a:rPr>
              <a:t> American Journal of Obstetrics and Gynecology, 160</a:t>
            </a:r>
            <a:r>
              <a:rPr lang="en-US" sz="2500" dirty="0">
                <a:solidFill>
                  <a:schemeClr val="tx1"/>
                </a:solidFill>
              </a:rPr>
              <a:t>(3), 692-693. Retrieved from </a:t>
            </a:r>
            <a:r>
              <a:rPr lang="en-US" sz="2500" u="sng" dirty="0" smtClean="0">
                <a:solidFill>
                  <a:schemeClr val="tx1"/>
                </a:solidFill>
                <a:hlinkClick r:id="rId2"/>
              </a:rPr>
              <a:t>www.scopus.com</a:t>
            </a:r>
            <a:endParaRPr lang="en-US" sz="2500" u="sng" dirty="0">
              <a:solidFill>
                <a:schemeClr val="tx1"/>
              </a:solidFill>
            </a:endParaRPr>
          </a:p>
          <a:p>
            <a:pPr marL="571500" indent="-457200">
              <a:buFont typeface="+mj-lt"/>
              <a:buAutoNum type="arabicPeriod"/>
            </a:pPr>
            <a:r>
              <a:rPr lang="en-US" sz="2500" dirty="0" smtClean="0">
                <a:solidFill>
                  <a:schemeClr val="tx1"/>
                </a:solidFill>
              </a:rPr>
              <a:t>Draper</a:t>
            </a:r>
            <a:r>
              <a:rPr lang="en-US" sz="2500" dirty="0">
                <a:solidFill>
                  <a:schemeClr val="tx1"/>
                </a:solidFill>
              </a:rPr>
              <a:t>, J., Field, S., Thomas, H., &amp; Hare, M. J. (1986). </a:t>
            </a:r>
            <a:r>
              <a:rPr lang="en-US" sz="2500" dirty="0" err="1">
                <a:solidFill>
                  <a:schemeClr val="tx1"/>
                </a:solidFill>
              </a:rPr>
              <a:t>Womens</a:t>
            </a:r>
            <a:r>
              <a:rPr lang="en-US" sz="2500" dirty="0">
                <a:solidFill>
                  <a:schemeClr val="tx1"/>
                </a:solidFill>
              </a:rPr>
              <a:t>' views on keeping fetal movement charts.</a:t>
            </a:r>
            <a:r>
              <a:rPr lang="en-US" sz="2500" i="1" dirty="0">
                <a:solidFill>
                  <a:schemeClr val="tx1"/>
                </a:solidFill>
              </a:rPr>
              <a:t> British Journal of Obstetrics and </a:t>
            </a:r>
            <a:r>
              <a:rPr lang="en-US" sz="2500" i="1" dirty="0" err="1">
                <a:solidFill>
                  <a:schemeClr val="tx1"/>
                </a:solidFill>
              </a:rPr>
              <a:t>Gynaecology</a:t>
            </a:r>
            <a:r>
              <a:rPr lang="en-US" sz="2500" i="1" dirty="0">
                <a:solidFill>
                  <a:schemeClr val="tx1"/>
                </a:solidFill>
              </a:rPr>
              <a:t>, 93</a:t>
            </a:r>
            <a:r>
              <a:rPr lang="en-US" sz="2500" dirty="0">
                <a:solidFill>
                  <a:schemeClr val="tx1"/>
                </a:solidFill>
              </a:rPr>
              <a:t>(4), 334-338. Retrieved from </a:t>
            </a:r>
            <a:r>
              <a:rPr lang="en-US" sz="2500" u="sng" dirty="0" smtClean="0">
                <a:solidFill>
                  <a:schemeClr val="tx1"/>
                </a:solidFill>
                <a:hlinkClick r:id="rId2"/>
              </a:rPr>
              <a:t>www.scopus.com</a:t>
            </a:r>
            <a:endParaRPr lang="en-US" sz="2500" u="sng" dirty="0">
              <a:solidFill>
                <a:schemeClr val="tx1"/>
              </a:solidFill>
            </a:endParaRPr>
          </a:p>
          <a:p>
            <a:pPr marL="571500" indent="-457200">
              <a:buFont typeface="+mj-lt"/>
              <a:buAutoNum type="arabicPeriod"/>
            </a:pPr>
            <a:r>
              <a:rPr lang="en-US" sz="2500" dirty="0" err="1" smtClean="0">
                <a:solidFill>
                  <a:schemeClr val="tx1"/>
                </a:solidFill>
              </a:rPr>
              <a:t>Salihu</a:t>
            </a:r>
            <a:r>
              <a:rPr lang="en-US" sz="2500" dirty="0">
                <a:solidFill>
                  <a:schemeClr val="tx1"/>
                </a:solidFill>
              </a:rPr>
              <a:t>, H. M., Sharma, P. P., </a:t>
            </a:r>
            <a:r>
              <a:rPr lang="en-US" sz="2500" dirty="0" err="1">
                <a:solidFill>
                  <a:schemeClr val="tx1"/>
                </a:solidFill>
              </a:rPr>
              <a:t>Ekundayo</a:t>
            </a:r>
            <a:r>
              <a:rPr lang="en-US" sz="2500" dirty="0">
                <a:solidFill>
                  <a:schemeClr val="tx1"/>
                </a:solidFill>
              </a:rPr>
              <a:t>, O. J., </a:t>
            </a:r>
            <a:r>
              <a:rPr lang="en-US" sz="2500" dirty="0" err="1">
                <a:solidFill>
                  <a:schemeClr val="tx1"/>
                </a:solidFill>
              </a:rPr>
              <a:t>Kristensen</a:t>
            </a:r>
            <a:r>
              <a:rPr lang="en-US" sz="2500" dirty="0">
                <a:solidFill>
                  <a:schemeClr val="tx1"/>
                </a:solidFill>
              </a:rPr>
              <a:t>, S., </a:t>
            </a:r>
            <a:r>
              <a:rPr lang="en-US" sz="2500" dirty="0" err="1">
                <a:solidFill>
                  <a:schemeClr val="tx1"/>
                </a:solidFill>
              </a:rPr>
              <a:t>Badewa</a:t>
            </a:r>
            <a:r>
              <a:rPr lang="en-US" sz="2500" dirty="0">
                <a:solidFill>
                  <a:schemeClr val="tx1"/>
                </a:solidFill>
              </a:rPr>
              <a:t>, A. P., Kirby, R. S., &amp; Alexander, G. R. (2006). Childhood pregnancy (10-14 years old) and risk of stillbirth in singletons and twins.</a:t>
            </a:r>
            <a:r>
              <a:rPr lang="en-US" sz="2500" i="1" dirty="0">
                <a:solidFill>
                  <a:schemeClr val="tx1"/>
                </a:solidFill>
              </a:rPr>
              <a:t> Journal of Pediatrics, 148</a:t>
            </a:r>
            <a:r>
              <a:rPr lang="en-US" sz="2500" dirty="0">
                <a:solidFill>
                  <a:schemeClr val="tx1"/>
                </a:solidFill>
              </a:rPr>
              <a:t>(4), 522-526. Retrieved from </a:t>
            </a:r>
            <a:r>
              <a:rPr lang="en-US" sz="2500" u="sng" dirty="0" smtClean="0">
                <a:solidFill>
                  <a:schemeClr val="tx1"/>
                </a:solidFill>
                <a:hlinkClick r:id="rId2"/>
              </a:rPr>
              <a:t>www.scopus.com</a:t>
            </a:r>
            <a:endParaRPr lang="en-US" sz="2500" u="sng" dirty="0" smtClean="0">
              <a:solidFill>
                <a:schemeClr val="tx1"/>
              </a:solidFill>
            </a:endParaRPr>
          </a:p>
          <a:p>
            <a:pPr marL="571500" indent="-457200">
              <a:buFont typeface="+mj-lt"/>
              <a:buAutoNum type="arabicPeriod"/>
            </a:pPr>
            <a:r>
              <a:rPr lang="en-US" sz="2500" dirty="0" err="1" smtClean="0">
                <a:solidFill>
                  <a:schemeClr val="tx1"/>
                </a:solidFill>
              </a:rPr>
              <a:t>Felice</a:t>
            </a:r>
            <a:r>
              <a:rPr lang="en-US" sz="2500" dirty="0">
                <a:solidFill>
                  <a:schemeClr val="tx1"/>
                </a:solidFill>
              </a:rPr>
              <a:t>, M. E., Feinstein, R. A., Fisher, M. M., Kaplan, D. W., </a:t>
            </a:r>
            <a:r>
              <a:rPr lang="en-US" sz="2500" dirty="0" err="1">
                <a:solidFill>
                  <a:schemeClr val="tx1"/>
                </a:solidFill>
              </a:rPr>
              <a:t>Olmedo</a:t>
            </a:r>
            <a:r>
              <a:rPr lang="en-US" sz="2500" dirty="0">
                <a:solidFill>
                  <a:schemeClr val="tx1"/>
                </a:solidFill>
              </a:rPr>
              <a:t>, L. F., Rome, E. S., &amp; Staggers, B. C. (1999). Adolescent pregnancy - current trends and issues: 1998.</a:t>
            </a:r>
            <a:r>
              <a:rPr lang="en-US" sz="2500" i="1" dirty="0">
                <a:solidFill>
                  <a:schemeClr val="tx1"/>
                </a:solidFill>
              </a:rPr>
              <a:t> Pediatrics, 103</a:t>
            </a:r>
            <a:r>
              <a:rPr lang="en-US" sz="2500" dirty="0">
                <a:solidFill>
                  <a:schemeClr val="tx1"/>
                </a:solidFill>
              </a:rPr>
              <a:t>(2), 516-520. Retrieved from </a:t>
            </a:r>
            <a:r>
              <a:rPr lang="en-US" sz="2500" u="sng" dirty="0">
                <a:solidFill>
                  <a:schemeClr val="tx1"/>
                </a:solidFill>
                <a:hlinkClick r:id="rId3"/>
              </a:rPr>
              <a:t>www.scopus.com</a:t>
            </a:r>
            <a:endParaRPr lang="en-US" sz="2500"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906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2000"/>
            <a:extLst>
              <a:ext uri="{BEBA8EAE-BF5A-486C-A8C5-ECC9F3942E4B}">
                <a14:imgProps xmlns:a14="http://schemas.microsoft.com/office/drawing/2010/main">
                  <a14:imgLayer r:embed="rId3">
                    <a14:imgEffect>
                      <a14:backgroundRemoval t="250" b="100000" l="379" r="100000">
                        <a14:foregroundMark x1="84848" y1="22750" x2="45833" y2="24000"/>
                        <a14:foregroundMark x1="56439" y1="25500" x2="48485" y2="46750"/>
                        <a14:foregroundMark x1="44318" y1="25250" x2="39773" y2="43500"/>
                        <a14:foregroundMark x1="35606" y1="27250" x2="32955" y2="29500"/>
                        <a14:foregroundMark x1="65152" y1="26250" x2="94697" y2="30500"/>
                        <a14:foregroundMark x1="60606" y1="30500" x2="91667" y2="37250"/>
                        <a14:foregroundMark x1="57955" y1="44750" x2="84848" y2="48500"/>
                        <a14:foregroundMark x1="82955" y1="71000" x2="75000" y2="84250"/>
                        <a14:foregroundMark x1="51136" y1="27750" x2="47727" y2="36000"/>
                        <a14:foregroundMark x1="45833" y1="37500" x2="45076" y2="41000"/>
                        <a14:foregroundMark x1="87121" y1="66500" x2="87121" y2="71250"/>
                        <a14:foregroundMark x1="86742" y1="78000" x2="79924" y2="88750"/>
                        <a14:foregroundMark x1="90530" y1="78750" x2="84470" y2="88750"/>
                        <a14:backgroundMark x1="30682" y1="9000" x2="13258" y2="23250"/>
                        <a14:backgroundMark x1="6439" y1="73500" x2="7576" y2="86500"/>
                        <a14:backgroundMark x1="13636" y1="89500" x2="7576" y2="95750"/>
                        <a14:backgroundMark x1="46212" y1="12000" x2="45455" y2="14500"/>
                      </a14:backgroundRemoval>
                    </a14:imgEffect>
                  </a14:imgLayer>
                </a14:imgProps>
              </a:ext>
            </a:extLst>
          </a:blip>
          <a:stretch>
            <a:fillRect/>
          </a:stretch>
        </p:blipFill>
        <p:spPr>
          <a:xfrm>
            <a:off x="5682108" y="1641069"/>
            <a:ext cx="3352800" cy="5080000"/>
          </a:xfrm>
          <a:prstGeom prst="rect">
            <a:avLst/>
          </a:prstGeom>
        </p:spPr>
      </p:pic>
      <p:sp>
        <p:nvSpPr>
          <p:cNvPr id="6" name="Title 5"/>
          <p:cNvSpPr>
            <a:spLocks noGrp="1"/>
          </p:cNvSpPr>
          <p:nvPr>
            <p:ph type="title"/>
          </p:nvPr>
        </p:nvSpPr>
        <p:spPr/>
        <p:txBody>
          <a:bodyPr>
            <a:normAutofit fontScale="90000"/>
          </a:bodyPr>
          <a:lstStyle/>
          <a:p>
            <a:r>
              <a:rPr lang="en-US" dirty="0" smtClean="0"/>
              <a:t>Background: why is this important in Tarrant county?</a:t>
            </a:r>
            <a:endParaRPr lang="en-US" dirty="0"/>
          </a:p>
        </p:txBody>
      </p:sp>
      <p:sp>
        <p:nvSpPr>
          <p:cNvPr id="5" name="Text Placeholder 4"/>
          <p:cNvSpPr>
            <a:spLocks noGrp="1"/>
          </p:cNvSpPr>
          <p:nvPr>
            <p:ph idx="1"/>
          </p:nvPr>
        </p:nvSpPr>
        <p:spPr>
          <a:xfrm>
            <a:off x="457200" y="2498650"/>
            <a:ext cx="8229600" cy="4373563"/>
          </a:xfrm>
        </p:spPr>
        <p:txBody>
          <a:bodyPr>
            <a:normAutofit/>
          </a:bodyPr>
          <a:lstStyle/>
          <a:p>
            <a:pPr marL="114300" indent="0">
              <a:buNone/>
            </a:pPr>
            <a:r>
              <a:rPr lang="en-US" sz="1600" i="1" dirty="0">
                <a:solidFill>
                  <a:srgbClr val="000000"/>
                </a:solidFill>
              </a:rPr>
              <a:t> K</a:t>
            </a:r>
            <a:r>
              <a:rPr lang="en-US" sz="1600" i="1" dirty="0" smtClean="0">
                <a:solidFill>
                  <a:srgbClr val="000000"/>
                </a:solidFill>
              </a:rPr>
              <a:t>ick </a:t>
            </a:r>
            <a:r>
              <a:rPr lang="en-US" sz="1600" i="1" dirty="0">
                <a:solidFill>
                  <a:srgbClr val="000000"/>
                </a:solidFill>
              </a:rPr>
              <a:t>counting was started due to trends we found at the Case Review Team meeting for Fetal Infant Mortality Review.  We reviewed cases where mothers did not understand the importance of kick counts.  The mothers would report to their OB or the ER and find out that their babies did not have a fetal heart tone. </a:t>
            </a:r>
            <a:r>
              <a:rPr lang="en-US" sz="1600" b="1" dirty="0">
                <a:solidFill>
                  <a:srgbClr val="000000"/>
                </a:solidFill>
              </a:rPr>
              <a:t> We found out in the medical </a:t>
            </a:r>
            <a:r>
              <a:rPr lang="en-US" sz="1600" b="1" dirty="0" smtClean="0">
                <a:solidFill>
                  <a:srgbClr val="000000"/>
                </a:solidFill>
              </a:rPr>
              <a:t>records</a:t>
            </a:r>
            <a:r>
              <a:rPr lang="en-US" sz="1600" b="1" dirty="0">
                <a:solidFill>
                  <a:srgbClr val="000000"/>
                </a:solidFill>
              </a:rPr>
              <a:t> that these mothers would state that they had not felt their babies move in several days to hours</a:t>
            </a:r>
            <a:r>
              <a:rPr lang="en-US" sz="1600" i="1" dirty="0">
                <a:solidFill>
                  <a:srgbClr val="000000"/>
                </a:solidFill>
              </a:rPr>
              <a:t>. These babies may have been saved if the mothers had understood the importance of counting the baby’s movements and reported this earlier to their OB or going to the ER </a:t>
            </a:r>
            <a:r>
              <a:rPr lang="en-US" sz="1600" i="1" dirty="0" smtClean="0">
                <a:solidFill>
                  <a:srgbClr val="000000"/>
                </a:solidFill>
              </a:rPr>
              <a:t>immediately.</a:t>
            </a:r>
          </a:p>
          <a:p>
            <a:pPr marL="114300" indent="0">
              <a:buNone/>
            </a:pPr>
            <a:endParaRPr lang="en-US" sz="1600" i="1" dirty="0" smtClean="0">
              <a:solidFill>
                <a:srgbClr val="000000"/>
              </a:solidFill>
            </a:endParaRPr>
          </a:p>
          <a:p>
            <a:pPr marL="114300" indent="0">
              <a:buNone/>
            </a:pPr>
            <a:r>
              <a:rPr lang="en-US" sz="1600" i="1" dirty="0">
                <a:solidFill>
                  <a:srgbClr val="000000"/>
                </a:solidFill>
              </a:rPr>
              <a:t>	</a:t>
            </a:r>
            <a:r>
              <a:rPr lang="en-US" sz="1600" i="1" dirty="0" smtClean="0">
                <a:solidFill>
                  <a:srgbClr val="000000"/>
                </a:solidFill>
              </a:rPr>
              <a:t>		</a:t>
            </a:r>
            <a:r>
              <a:rPr lang="en-US" sz="1400" i="1" dirty="0" smtClean="0">
                <a:solidFill>
                  <a:srgbClr val="000000"/>
                </a:solidFill>
              </a:rPr>
              <a:t>-</a:t>
            </a:r>
            <a:r>
              <a:rPr lang="en-US" sz="1400" dirty="0" smtClean="0">
                <a:solidFill>
                  <a:srgbClr val="000000"/>
                </a:solidFill>
              </a:rPr>
              <a:t>Rose Mary Bennett, RN, BSN</a:t>
            </a:r>
          </a:p>
          <a:p>
            <a:pPr marL="114300" indent="0">
              <a:buNone/>
            </a:pPr>
            <a:r>
              <a:rPr lang="en-US" sz="1400" dirty="0">
                <a:solidFill>
                  <a:srgbClr val="000000"/>
                </a:solidFill>
              </a:rPr>
              <a:t>	</a:t>
            </a:r>
            <a:r>
              <a:rPr lang="en-US" sz="1400" dirty="0" smtClean="0">
                <a:solidFill>
                  <a:srgbClr val="000000"/>
                </a:solidFill>
              </a:rPr>
              <a:t>		    </a:t>
            </a:r>
            <a:r>
              <a:rPr lang="en-US" sz="1400" i="1" dirty="0" smtClean="0">
                <a:solidFill>
                  <a:srgbClr val="000000"/>
                </a:solidFill>
              </a:rPr>
              <a:t>FIMR Coordinator</a:t>
            </a:r>
          </a:p>
          <a:p>
            <a:pPr marL="114300" indent="0">
              <a:buNone/>
            </a:pPr>
            <a:r>
              <a:rPr lang="en-US" sz="1400" i="1" dirty="0">
                <a:solidFill>
                  <a:srgbClr val="000000"/>
                </a:solidFill>
              </a:rPr>
              <a:t>	</a:t>
            </a:r>
            <a:r>
              <a:rPr lang="en-US" sz="1400" i="1" dirty="0" smtClean="0">
                <a:solidFill>
                  <a:srgbClr val="000000"/>
                </a:solidFill>
              </a:rPr>
              <a:t>		    Arlington Public Health Center</a:t>
            </a:r>
            <a:endParaRPr lang="en-US" sz="1400" i="1" dirty="0">
              <a:solidFill>
                <a:srgbClr val="000000"/>
              </a:solidFill>
            </a:endParaRPr>
          </a:p>
        </p:txBody>
      </p:sp>
      <p:sp>
        <p:nvSpPr>
          <p:cNvPr id="8" name="TextBox 7"/>
          <p:cNvSpPr txBox="1"/>
          <p:nvPr/>
        </p:nvSpPr>
        <p:spPr>
          <a:xfrm>
            <a:off x="4488008" y="4056237"/>
            <a:ext cx="443868" cy="2123658"/>
          </a:xfrm>
          <a:prstGeom prst="rect">
            <a:avLst/>
          </a:prstGeom>
          <a:noFill/>
        </p:spPr>
        <p:txBody>
          <a:bodyPr wrap="square" rtlCol="0">
            <a:spAutoFit/>
          </a:bodyPr>
          <a:lstStyle/>
          <a:p>
            <a:r>
              <a:rPr lang="en-US" sz="6600" dirty="0" smtClean="0">
                <a:solidFill>
                  <a:srgbClr val="C3AFCC"/>
                </a:solidFill>
              </a:rPr>
              <a:t>” </a:t>
            </a:r>
            <a:endParaRPr lang="en-US" sz="6600" dirty="0">
              <a:solidFill>
                <a:srgbClr val="C3AFCC"/>
              </a:solidFill>
            </a:endParaRPr>
          </a:p>
        </p:txBody>
      </p:sp>
      <p:sp>
        <p:nvSpPr>
          <p:cNvPr id="7" name="TextBox 6"/>
          <p:cNvSpPr txBox="1"/>
          <p:nvPr/>
        </p:nvSpPr>
        <p:spPr>
          <a:xfrm>
            <a:off x="309244" y="2145244"/>
            <a:ext cx="492185" cy="1015663"/>
          </a:xfrm>
          <a:prstGeom prst="rect">
            <a:avLst/>
          </a:prstGeom>
          <a:noFill/>
        </p:spPr>
        <p:txBody>
          <a:bodyPr wrap="square" rtlCol="0">
            <a:spAutoFit/>
          </a:bodyPr>
          <a:lstStyle/>
          <a:p>
            <a:r>
              <a:rPr lang="en-US" sz="6000" dirty="0" smtClean="0">
                <a:solidFill>
                  <a:schemeClr val="bg2"/>
                </a:solidFill>
              </a:rPr>
              <a:t>“</a:t>
            </a:r>
            <a:endParaRPr lang="en-US" sz="6000" dirty="0">
              <a:solidFill>
                <a:schemeClr val="bg2"/>
              </a:solidFill>
            </a:endParaRPr>
          </a:p>
        </p:txBody>
      </p:sp>
    </p:spTree>
    <p:extLst>
      <p:ext uri="{BB962C8B-B14F-4D97-AF65-F5344CB8AC3E}">
        <p14:creationId xmlns:p14="http://schemas.microsoft.com/office/powerpoint/2010/main" val="1930654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TARRANT COUNTY FETAL INFANT MORTALITY REVIEW (TCFIMR)</a:t>
            </a:r>
          </a:p>
        </p:txBody>
      </p:sp>
      <p:sp>
        <p:nvSpPr>
          <p:cNvPr id="3" name="Content Placeholder 2"/>
          <p:cNvSpPr>
            <a:spLocks noGrp="1"/>
          </p:cNvSpPr>
          <p:nvPr>
            <p:ph idx="1"/>
          </p:nvPr>
        </p:nvSpPr>
        <p:spPr>
          <a:xfrm>
            <a:off x="457200" y="1752600"/>
            <a:ext cx="8229600" cy="4880396"/>
          </a:xfrm>
        </p:spPr>
        <p:txBody>
          <a:bodyPr>
            <a:normAutofit fontScale="62500" lnSpcReduction="20000"/>
          </a:bodyPr>
          <a:lstStyle/>
          <a:p>
            <a:pPr>
              <a:lnSpc>
                <a:spcPct val="120000"/>
              </a:lnSpc>
            </a:pPr>
            <a:r>
              <a:rPr lang="en-US" sz="2600" dirty="0" smtClean="0"/>
              <a:t>TCFIMR </a:t>
            </a:r>
            <a:r>
              <a:rPr lang="en-US" sz="2600" dirty="0"/>
              <a:t>program was developed in 2007 and uses the National FIMR model. The Tarrant County Infant Mortality Network was instrumental in garnering the political support to create legislation to establish FIMRS. </a:t>
            </a:r>
            <a:endParaRPr lang="en-US" sz="2600" dirty="0" smtClean="0"/>
          </a:p>
          <a:p>
            <a:pPr>
              <a:lnSpc>
                <a:spcPct val="120000"/>
              </a:lnSpc>
            </a:pPr>
            <a:endParaRPr lang="en-US" sz="2600" dirty="0"/>
          </a:p>
          <a:p>
            <a:pPr>
              <a:lnSpc>
                <a:spcPct val="120000"/>
              </a:lnSpc>
            </a:pPr>
            <a:r>
              <a:rPr lang="en-US" sz="2600" dirty="0"/>
              <a:t>The Case Review Team (CRT) has been meeting since June 2008. The CRT includes a mix of professionals and representatives of various agencies that provide services or community resources for families in Tarrant County. </a:t>
            </a:r>
            <a:r>
              <a:rPr lang="en-US" sz="2600" b="1" dirty="0"/>
              <a:t>Each month the team examines "de-identified" findings from record reviews and interviews with families affected by infant mortality.</a:t>
            </a:r>
            <a:r>
              <a:rPr lang="en-US" sz="2600" dirty="0"/>
              <a:t> The infant deaths that are reviewed by the CRT are selected using a systematic random sampling method</a:t>
            </a:r>
            <a:r>
              <a:rPr lang="en-US" sz="2600" dirty="0" smtClean="0"/>
              <a:t>.</a:t>
            </a:r>
          </a:p>
          <a:p>
            <a:pPr>
              <a:lnSpc>
                <a:spcPct val="120000"/>
              </a:lnSpc>
            </a:pPr>
            <a:endParaRPr lang="en-US" sz="2600" dirty="0"/>
          </a:p>
          <a:p>
            <a:pPr marL="114300" indent="0">
              <a:lnSpc>
                <a:spcPct val="120000"/>
              </a:lnSpc>
              <a:buNone/>
            </a:pPr>
            <a:r>
              <a:rPr lang="en-US" sz="2600" b="1" dirty="0"/>
              <a:t>Goal: </a:t>
            </a:r>
            <a:endParaRPr lang="en-US" sz="2600" dirty="0"/>
          </a:p>
          <a:p>
            <a:pPr lvl="1">
              <a:lnSpc>
                <a:spcPct val="120000"/>
              </a:lnSpc>
            </a:pPr>
            <a:r>
              <a:rPr lang="en-US" sz="2600" i="1" dirty="0"/>
              <a:t>Bring community members together to examine social, economic, cultural, safety and health systems factors associated with fetal and infant mortality. Through TCFIMR, the community becomes expert in recommending policy changes and specific interventions to better serve families and the community as a whole.</a:t>
            </a:r>
          </a:p>
          <a:p>
            <a:endParaRPr lang="en-US" dirty="0"/>
          </a:p>
        </p:txBody>
      </p:sp>
    </p:spTree>
    <p:extLst>
      <p:ext uri="{BB962C8B-B14F-4D97-AF65-F5344CB8AC3E}">
        <p14:creationId xmlns:p14="http://schemas.microsoft.com/office/powerpoint/2010/main" val="916469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for tracking fetal movements</a:t>
            </a:r>
            <a:endParaRPr lang="en-US" dirty="0"/>
          </a:p>
        </p:txBody>
      </p:sp>
      <p:sp>
        <p:nvSpPr>
          <p:cNvPr id="3" name="Content Placeholder 2"/>
          <p:cNvSpPr>
            <a:spLocks noGrp="1"/>
          </p:cNvSpPr>
          <p:nvPr>
            <p:ph idx="1"/>
          </p:nvPr>
        </p:nvSpPr>
        <p:spPr/>
        <p:txBody>
          <a:bodyPr>
            <a:normAutofit fontScale="92500"/>
          </a:bodyPr>
          <a:lstStyle/>
          <a:p>
            <a:r>
              <a:rPr lang="en-US" dirty="0" smtClean="0"/>
              <a:t>A significant or sudden reduction in fetal activity may be a warning sign of impending fetal death</a:t>
            </a:r>
            <a:r>
              <a:rPr lang="en-US" baseline="30000" dirty="0" smtClean="0"/>
              <a:t>1</a:t>
            </a:r>
            <a:endParaRPr lang="en-US" dirty="0" smtClean="0"/>
          </a:p>
          <a:p>
            <a:r>
              <a:rPr lang="en-US" dirty="0" smtClean="0"/>
              <a:t>Over ½ of women who have stillbirths report reduced fetal movement in the days before diagnosis</a:t>
            </a:r>
            <a:r>
              <a:rPr lang="en-US" baseline="30000" dirty="0" smtClean="0"/>
              <a:t>2</a:t>
            </a:r>
          </a:p>
          <a:p>
            <a:r>
              <a:rPr lang="en-US" dirty="0" smtClean="0"/>
              <a:t>There is mixed evidence for the success of perceived fetal kick counting by the mother in reducing stillbirth, mostly due to the large variability in study designs and small total number of studies (stillbirth is relatively uncommon in the general population)</a:t>
            </a:r>
            <a:r>
              <a:rPr lang="en-US" baseline="30000" dirty="0" smtClean="0"/>
              <a:t>2</a:t>
            </a:r>
            <a:endParaRPr lang="en-US" dirty="0" smtClean="0"/>
          </a:p>
          <a:p>
            <a:pPr lvl="1"/>
            <a:r>
              <a:rPr lang="en-US" b="1" dirty="0" smtClean="0"/>
              <a:t>BUT, kick counting is an easy, no-cost method of monitoring fetal movement, and if accurately tracked, can warn the mother of impending fetal problems</a:t>
            </a:r>
          </a:p>
          <a:p>
            <a:endParaRPr lang="en-US" baseline="30000" dirty="0" smtClean="0"/>
          </a:p>
          <a:p>
            <a:endParaRPr lang="en-US" dirty="0"/>
          </a:p>
        </p:txBody>
      </p:sp>
    </p:spTree>
    <p:extLst>
      <p:ext uri="{BB962C8B-B14F-4D97-AF65-F5344CB8AC3E}">
        <p14:creationId xmlns:p14="http://schemas.microsoft.com/office/powerpoint/2010/main" val="32759417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normal movements?</a:t>
            </a:r>
            <a:endParaRPr lang="en-US" dirty="0"/>
          </a:p>
        </p:txBody>
      </p:sp>
      <p:pic>
        <p:nvPicPr>
          <p:cNvPr id="4" name="Picture 3"/>
          <p:cNvPicPr>
            <a:picLocks noChangeAspect="1"/>
          </p:cNvPicPr>
          <p:nvPr/>
        </p:nvPicPr>
        <p:blipFill>
          <a:blip r:embed="rId3">
            <a:alphaModFix amt="31000"/>
          </a:blip>
          <a:stretch>
            <a:fillRect/>
          </a:stretch>
        </p:blipFill>
        <p:spPr>
          <a:xfrm>
            <a:off x="660400" y="1752600"/>
            <a:ext cx="7810500" cy="4889498"/>
          </a:xfrm>
          <a:prstGeom prst="rect">
            <a:avLst/>
          </a:prstGeom>
        </p:spPr>
      </p:pic>
      <p:sp>
        <p:nvSpPr>
          <p:cNvPr id="3" name="Content Placeholder 2"/>
          <p:cNvSpPr>
            <a:spLocks noGrp="1"/>
          </p:cNvSpPr>
          <p:nvPr>
            <p:ph idx="1"/>
          </p:nvPr>
        </p:nvSpPr>
        <p:spPr>
          <a:xfrm>
            <a:off x="457200" y="1752601"/>
            <a:ext cx="8229600" cy="4889497"/>
          </a:xfrm>
        </p:spPr>
        <p:txBody>
          <a:bodyPr>
            <a:normAutofit lnSpcReduction="10000"/>
          </a:bodyPr>
          <a:lstStyle/>
          <a:p>
            <a:r>
              <a:rPr lang="en-US" dirty="0" smtClean="0"/>
              <a:t>Most women are aware of fetal movements by 20-24 weeks gestation</a:t>
            </a:r>
          </a:p>
          <a:p>
            <a:pPr marL="114300" indent="0">
              <a:buNone/>
            </a:pPr>
            <a:endParaRPr lang="en-US" dirty="0" smtClean="0"/>
          </a:p>
          <a:p>
            <a:r>
              <a:rPr lang="en-US" dirty="0" smtClean="0"/>
              <a:t>Movements include: twists, turns, rolls, jabs, and stretches</a:t>
            </a:r>
          </a:p>
          <a:p>
            <a:pPr marL="114300" indent="0">
              <a:buNone/>
            </a:pPr>
            <a:endParaRPr lang="en-US" dirty="0" smtClean="0"/>
          </a:p>
          <a:p>
            <a:r>
              <a:rPr lang="en-US" dirty="0" smtClean="0"/>
              <a:t>Within a week or two of tracking kicks, a woman should be able to see a pattern in fetal movement</a:t>
            </a:r>
          </a:p>
          <a:p>
            <a:pPr marL="114300" indent="0">
              <a:buNone/>
            </a:pPr>
            <a:endParaRPr lang="en-US" dirty="0" smtClean="0"/>
          </a:p>
          <a:p>
            <a:r>
              <a:rPr lang="en-US" b="1" dirty="0" smtClean="0"/>
              <a:t>Health providers should advise women that fetal movements may plateau around 32 weeks gestation, but that movements </a:t>
            </a:r>
            <a:r>
              <a:rPr lang="en-US" b="1" u="sng" dirty="0" smtClean="0"/>
              <a:t>should not </a:t>
            </a:r>
            <a:r>
              <a:rPr lang="en-US" b="1" dirty="0" smtClean="0"/>
              <a:t>decrease in frequency</a:t>
            </a:r>
          </a:p>
        </p:txBody>
      </p:sp>
    </p:spTree>
    <p:extLst>
      <p:ext uri="{BB962C8B-B14F-4D97-AF65-F5344CB8AC3E}">
        <p14:creationId xmlns:p14="http://schemas.microsoft.com/office/powerpoint/2010/main" val="157257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normal movements?</a:t>
            </a:r>
          </a:p>
        </p:txBody>
      </p:sp>
      <p:sp>
        <p:nvSpPr>
          <p:cNvPr id="3" name="Content Placeholder 2"/>
          <p:cNvSpPr>
            <a:spLocks noGrp="1"/>
          </p:cNvSpPr>
          <p:nvPr>
            <p:ph idx="1"/>
          </p:nvPr>
        </p:nvSpPr>
        <p:spPr>
          <a:xfrm>
            <a:off x="457200" y="1752600"/>
            <a:ext cx="8229600" cy="4930623"/>
          </a:xfrm>
        </p:spPr>
        <p:txBody>
          <a:bodyPr>
            <a:normAutofit lnSpcReduction="10000"/>
          </a:bodyPr>
          <a:lstStyle/>
          <a:p>
            <a:r>
              <a:rPr lang="en-US" dirty="0" smtClean="0"/>
              <a:t>Average number of movements per hour is 31, and the longest period between movements is 50-75 minutes on average</a:t>
            </a:r>
            <a:r>
              <a:rPr lang="en-US" baseline="30000" dirty="0" smtClean="0"/>
              <a:t>1</a:t>
            </a:r>
            <a:endParaRPr lang="en-US" dirty="0" smtClean="0"/>
          </a:p>
          <a:p>
            <a:pPr lvl="1"/>
            <a:r>
              <a:rPr lang="en-US" dirty="0"/>
              <a:t>C</a:t>
            </a:r>
            <a:r>
              <a:rPr lang="en-US" dirty="0" smtClean="0"/>
              <a:t>hanges in this number are considered normal and a reflection of fetal growth</a:t>
            </a:r>
          </a:p>
          <a:p>
            <a:pPr lvl="1"/>
            <a:r>
              <a:rPr lang="en-US" dirty="0" smtClean="0"/>
              <a:t>Any sudden decrease in movement, as tracked by the mother, should raise alarm and the mother should contact her health care provider immediately</a:t>
            </a:r>
          </a:p>
          <a:p>
            <a:pPr marL="411480" lvl="1" indent="0">
              <a:buNone/>
            </a:pPr>
            <a:endParaRPr lang="en-US" dirty="0" smtClean="0"/>
          </a:p>
          <a:p>
            <a:r>
              <a:rPr lang="en-US" dirty="0" smtClean="0"/>
              <a:t>Increased fetal activity is usually seen in the afternoon and evening</a:t>
            </a:r>
            <a:r>
              <a:rPr lang="en-US" baseline="30000" dirty="0"/>
              <a:t>3</a:t>
            </a:r>
            <a:endParaRPr lang="en-US" baseline="30000" dirty="0" smtClean="0"/>
          </a:p>
          <a:p>
            <a:pPr marL="114300" indent="0">
              <a:buNone/>
            </a:pPr>
            <a:endParaRPr lang="en-US" dirty="0" smtClean="0"/>
          </a:p>
          <a:p>
            <a:r>
              <a:rPr lang="en-US" dirty="0" smtClean="0"/>
              <a:t>Fetal sleep cycles occur regularly throughout the day, and last around 20-40 minutes</a:t>
            </a:r>
            <a:r>
              <a:rPr lang="en-US" baseline="30000" dirty="0"/>
              <a:t>4</a:t>
            </a:r>
            <a:endParaRPr lang="en-US" dirty="0"/>
          </a:p>
        </p:txBody>
      </p:sp>
    </p:spTree>
    <p:extLst>
      <p:ext uri="{BB962C8B-B14F-4D97-AF65-F5344CB8AC3E}">
        <p14:creationId xmlns:p14="http://schemas.microsoft.com/office/powerpoint/2010/main" val="2116726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that influence a woman’s ability to perceive fetal movements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Lying down or sitting with feet up increases perception of fetal movement</a:t>
            </a:r>
            <a:r>
              <a:rPr lang="en-US" baseline="30000" dirty="0"/>
              <a:t>5</a:t>
            </a:r>
            <a:endParaRPr lang="en-US" baseline="30000" dirty="0" smtClean="0"/>
          </a:p>
          <a:p>
            <a:pPr marL="114300" indent="0">
              <a:buNone/>
            </a:pPr>
            <a:endParaRPr lang="en-US" dirty="0" smtClean="0"/>
          </a:p>
          <a:p>
            <a:r>
              <a:rPr lang="en-US" dirty="0" smtClean="0"/>
              <a:t>Fewer movements are perceived when standing or walking</a:t>
            </a:r>
            <a:r>
              <a:rPr lang="en-US" baseline="30000" dirty="0"/>
              <a:t>5</a:t>
            </a:r>
            <a:endParaRPr lang="en-US" dirty="0" smtClean="0"/>
          </a:p>
          <a:p>
            <a:pPr lvl="1"/>
            <a:r>
              <a:rPr lang="en-US" b="1" dirty="0" smtClean="0"/>
              <a:t>Women who are busy and moving around a lot and not concentrating on fetal activity often misperceive a reduction in fetal movements</a:t>
            </a:r>
            <a:r>
              <a:rPr lang="en-US" baseline="30000" dirty="0"/>
              <a:t>6</a:t>
            </a:r>
            <a:endParaRPr lang="en-US" baseline="30000" dirty="0" smtClean="0"/>
          </a:p>
          <a:p>
            <a:pPr marL="411480" lvl="1" indent="0">
              <a:buNone/>
            </a:pPr>
            <a:endParaRPr lang="en-US" baseline="30000" dirty="0" smtClean="0"/>
          </a:p>
          <a:p>
            <a:pPr marL="342900" lvl="1">
              <a:buClr>
                <a:schemeClr val="accent1"/>
              </a:buClr>
            </a:pPr>
            <a:r>
              <a:rPr lang="en-US" sz="2400" dirty="0" smtClean="0"/>
              <a:t>Sedating drugs (such as </a:t>
            </a:r>
            <a:r>
              <a:rPr lang="en-US" sz="2400" dirty="0"/>
              <a:t>alcohol, </a:t>
            </a:r>
            <a:r>
              <a:rPr lang="en-US" sz="2400" dirty="0" err="1"/>
              <a:t>benzodiazephines</a:t>
            </a:r>
            <a:r>
              <a:rPr lang="en-US" sz="2400" dirty="0"/>
              <a:t>, and </a:t>
            </a:r>
            <a:r>
              <a:rPr lang="en-US" sz="2400" dirty="0" smtClean="0"/>
              <a:t>opioids) and nicotine can reduce fetal movements</a:t>
            </a:r>
            <a:r>
              <a:rPr lang="en-US" sz="2400" baseline="30000" dirty="0" smtClean="0"/>
              <a:t>7,8</a:t>
            </a:r>
            <a:endParaRPr lang="en-US" sz="2400" dirty="0" smtClean="0"/>
          </a:p>
        </p:txBody>
      </p:sp>
    </p:spTree>
    <p:extLst>
      <p:ext uri="{BB962C8B-B14F-4D97-AF65-F5344CB8AC3E}">
        <p14:creationId xmlns:p14="http://schemas.microsoft.com/office/powerpoint/2010/main" val="2260145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Waking up the baby</a:t>
            </a:r>
            <a:endParaRPr lang="en-US" dirty="0"/>
          </a:p>
        </p:txBody>
      </p:sp>
      <p:sp>
        <p:nvSpPr>
          <p:cNvPr id="3" name="Content Placeholder 2"/>
          <p:cNvSpPr>
            <a:spLocks noGrp="1"/>
          </p:cNvSpPr>
          <p:nvPr>
            <p:ph idx="1"/>
          </p:nvPr>
        </p:nvSpPr>
        <p:spPr/>
        <p:txBody>
          <a:bodyPr/>
          <a:lstStyle/>
          <a:p>
            <a:r>
              <a:rPr lang="en-US" dirty="0" smtClean="0"/>
              <a:t>Babies take regular naps throughout the day, and on average last 20-40 minutes</a:t>
            </a:r>
          </a:p>
          <a:p>
            <a:r>
              <a:rPr lang="en-US" dirty="0" smtClean="0"/>
              <a:t>To wake up the baby, try:</a:t>
            </a:r>
          </a:p>
          <a:p>
            <a:pPr lvl="1"/>
            <a:r>
              <a:rPr lang="en-US" dirty="0" smtClean="0"/>
              <a:t>Walking around for a few minutes</a:t>
            </a:r>
          </a:p>
          <a:p>
            <a:pPr lvl="1"/>
            <a:r>
              <a:rPr lang="en-US" dirty="0" smtClean="0"/>
              <a:t>Drinking some water</a:t>
            </a:r>
          </a:p>
          <a:p>
            <a:pPr lvl="1"/>
            <a:r>
              <a:rPr lang="en-US" dirty="0" smtClean="0"/>
              <a:t>Eating a meal</a:t>
            </a:r>
          </a:p>
          <a:p>
            <a:r>
              <a:rPr lang="en-US" dirty="0" smtClean="0"/>
              <a:t>If the woman still does not feel her baby move, wait an hour and try again</a:t>
            </a:r>
          </a:p>
        </p:txBody>
      </p:sp>
    </p:spTree>
    <p:extLst>
      <p:ext uri="{BB962C8B-B14F-4D97-AF65-F5344CB8AC3E}">
        <p14:creationId xmlns:p14="http://schemas.microsoft.com/office/powerpoint/2010/main" val="3695815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598</TotalTime>
  <Words>2135</Words>
  <Application>Microsoft Macintosh PowerPoint</Application>
  <PresentationFormat>On-screen Show (4:3)</PresentationFormat>
  <Paragraphs>148</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Apothecary</vt:lpstr>
      <vt:lpstr>A guide to kick counting</vt:lpstr>
      <vt:lpstr>Purpose</vt:lpstr>
      <vt:lpstr>Background: why is this important in Tarrant county?</vt:lpstr>
      <vt:lpstr>TARRANT COUNTY FETAL INFANT MORTALITY REVIEW (TCFIMR)</vt:lpstr>
      <vt:lpstr>Evidence for tracking fetal movements</vt:lpstr>
      <vt:lpstr>What are normal movements?</vt:lpstr>
      <vt:lpstr>What are normal movements?</vt:lpstr>
      <vt:lpstr>Factors that influence a woman’s ability to perceive fetal movements</vt:lpstr>
      <vt:lpstr>Waking up the baby</vt:lpstr>
      <vt:lpstr>Kick counting</vt:lpstr>
      <vt:lpstr>IMN kick counting campaign</vt:lpstr>
      <vt:lpstr>Kick Counting instructions on brochure</vt:lpstr>
      <vt:lpstr>Kick Counting instructions on brochure</vt:lpstr>
      <vt:lpstr>Other benefits of kick counting</vt:lpstr>
      <vt:lpstr>Other benefits</vt:lpstr>
      <vt:lpstr>Possible barriers</vt:lpstr>
      <vt:lpstr>Special population: Teens</vt:lpstr>
      <vt:lpstr>Special population: Teens</vt:lpstr>
      <vt:lpstr>Special population: Teens</vt:lpstr>
      <vt:lpstr>For more information</vt:lpstr>
      <vt:lpstr>Tarrant county infant mortality network</vt:lpstr>
      <vt:lpstr>References</vt:lpstr>
    </vt:vector>
  </TitlesOfParts>
  <Company>University of Arkansas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Kicks count! A guide for health professionals</dc:title>
  <dc:creator>Lucy Smith</dc:creator>
  <cp:lastModifiedBy>Lucy Smith</cp:lastModifiedBy>
  <cp:revision>33</cp:revision>
  <dcterms:created xsi:type="dcterms:W3CDTF">2012-11-05T17:08:36Z</dcterms:created>
  <dcterms:modified xsi:type="dcterms:W3CDTF">2012-11-06T19:22:32Z</dcterms:modified>
</cp:coreProperties>
</file>